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9" r:id="rId3"/>
    <p:sldId id="270" r:id="rId4"/>
    <p:sldId id="271" r:id="rId5"/>
    <p:sldId id="268" r:id="rId6"/>
    <p:sldId id="272" r:id="rId7"/>
    <p:sldId id="256" r:id="rId8"/>
    <p:sldId id="257" r:id="rId9"/>
    <p:sldId id="258" r:id="rId10"/>
    <p:sldId id="259" r:id="rId11"/>
    <p:sldId id="260" r:id="rId12"/>
    <p:sldId id="261" r:id="rId13"/>
    <p:sldId id="262" r:id="rId14"/>
    <p:sldId id="263" r:id="rId15"/>
    <p:sldId id="265" r:id="rId16"/>
    <p:sldId id="266" r:id="rId17"/>
    <p:sldId id="267" r:id="rId18"/>
  </p:sldIdLst>
  <p:sldSz cx="10693400" cy="6858000"/>
  <p:notesSz cx="6858000" cy="9144000"/>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176" y="-162"/>
      </p:cViewPr>
      <p:guideLst>
        <p:guide orient="horz" pos="2160"/>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2005" y="2130426"/>
            <a:ext cx="908939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604010" y="3886200"/>
            <a:ext cx="748538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AEBFCC72-0D49-4863-94C7-5045DC8F129A}" type="datetimeFigureOut">
              <a:rPr lang="fr-FR"/>
              <a:pPr>
                <a:defRPr/>
              </a:pPr>
              <a:t>30/05/2016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18AE6FA-5EE3-40EE-9934-2A743D594A25}" type="slidenum">
              <a:rPr lang="fr-FR"/>
              <a:pPr>
                <a:defRPr/>
              </a:pPr>
              <a:t>‹N°›</a:t>
            </a:fld>
            <a:endParaRPr lang="fr-FR"/>
          </a:p>
        </p:txBody>
      </p:sp>
    </p:spTree>
    <p:extLst>
      <p:ext uri="{BB962C8B-B14F-4D97-AF65-F5344CB8AC3E}">
        <p14:creationId xmlns:p14="http://schemas.microsoft.com/office/powerpoint/2010/main" val="1394008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04062074-DDA3-43E5-861F-8BCFE2B175AB}" type="datetimeFigureOut">
              <a:rPr lang="fr-FR"/>
              <a:pPr>
                <a:defRPr/>
              </a:pPr>
              <a:t>30/05/2016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22105D2-AD1D-4BE2-8272-F00876CFFE53}" type="slidenum">
              <a:rPr lang="fr-FR"/>
              <a:pPr>
                <a:defRPr/>
              </a:pPr>
              <a:t>‹N°›</a:t>
            </a:fld>
            <a:endParaRPr lang="fr-FR"/>
          </a:p>
        </p:txBody>
      </p:sp>
    </p:spTree>
    <p:extLst>
      <p:ext uri="{BB962C8B-B14F-4D97-AF65-F5344CB8AC3E}">
        <p14:creationId xmlns:p14="http://schemas.microsoft.com/office/powerpoint/2010/main" val="132751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2715" y="274639"/>
            <a:ext cx="2406015"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34670" y="274639"/>
            <a:ext cx="7039822"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308E1AF-0D8F-44B6-9DB6-49A62A515A6C}" type="datetimeFigureOut">
              <a:rPr lang="fr-FR"/>
              <a:pPr>
                <a:defRPr/>
              </a:pPr>
              <a:t>30/05/2016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EEC1645-97D5-4094-83BF-DCD6E537F1D4}" type="slidenum">
              <a:rPr lang="fr-FR"/>
              <a:pPr>
                <a:defRPr/>
              </a:pPr>
              <a:t>‹N°›</a:t>
            </a:fld>
            <a:endParaRPr lang="fr-FR"/>
          </a:p>
        </p:txBody>
      </p:sp>
    </p:spTree>
    <p:extLst>
      <p:ext uri="{BB962C8B-B14F-4D97-AF65-F5344CB8AC3E}">
        <p14:creationId xmlns:p14="http://schemas.microsoft.com/office/powerpoint/2010/main" val="1577829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8BB8FBCC-35BF-4506-8A9D-219769C9210D}" type="datetimeFigureOut">
              <a:rPr lang="fr-FR"/>
              <a:pPr>
                <a:defRPr/>
              </a:pPr>
              <a:t>30/05/2016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B116E2-5E70-43FC-ACC0-FA2C711489E1}" type="slidenum">
              <a:rPr lang="fr-FR"/>
              <a:pPr>
                <a:defRPr/>
              </a:pPr>
              <a:t>‹N°›</a:t>
            </a:fld>
            <a:endParaRPr lang="fr-FR"/>
          </a:p>
        </p:txBody>
      </p:sp>
    </p:spTree>
    <p:extLst>
      <p:ext uri="{BB962C8B-B14F-4D97-AF65-F5344CB8AC3E}">
        <p14:creationId xmlns:p14="http://schemas.microsoft.com/office/powerpoint/2010/main" val="3949007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705" y="4406901"/>
            <a:ext cx="908939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844705" y="2906713"/>
            <a:ext cx="908939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11C1894-7C90-4E0C-8094-17A662161E43}" type="datetimeFigureOut">
              <a:rPr lang="fr-FR"/>
              <a:pPr>
                <a:defRPr/>
              </a:pPr>
              <a:t>30/05/2016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42E7C3B-4377-4C2A-93E9-D104A6F35AC9}" type="slidenum">
              <a:rPr lang="fr-FR"/>
              <a:pPr>
                <a:defRPr/>
              </a:pPr>
              <a:t>‹N°›</a:t>
            </a:fld>
            <a:endParaRPr lang="fr-FR"/>
          </a:p>
        </p:txBody>
      </p:sp>
    </p:spTree>
    <p:extLst>
      <p:ext uri="{BB962C8B-B14F-4D97-AF65-F5344CB8AC3E}">
        <p14:creationId xmlns:p14="http://schemas.microsoft.com/office/powerpoint/2010/main" val="52063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34670" y="1600201"/>
            <a:ext cx="472291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5812" y="1600201"/>
            <a:ext cx="472291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4845842-6088-45EF-945E-4D636D791067}" type="datetimeFigureOut">
              <a:rPr lang="fr-FR"/>
              <a:pPr>
                <a:defRPr/>
              </a:pPr>
              <a:t>30/05/2016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E48BA80-A70D-4AE4-B7EC-9A2D29F8BDB7}" type="slidenum">
              <a:rPr lang="fr-FR"/>
              <a:pPr>
                <a:defRPr/>
              </a:pPr>
              <a:t>‹N°›</a:t>
            </a:fld>
            <a:endParaRPr lang="fr-FR"/>
          </a:p>
        </p:txBody>
      </p:sp>
    </p:spTree>
    <p:extLst>
      <p:ext uri="{BB962C8B-B14F-4D97-AF65-F5344CB8AC3E}">
        <p14:creationId xmlns:p14="http://schemas.microsoft.com/office/powerpoint/2010/main" val="1703608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534670" y="1535113"/>
            <a:ext cx="4724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534670" y="2174875"/>
            <a:ext cx="4724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2099" y="1535113"/>
            <a:ext cx="47266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432099" y="2174875"/>
            <a:ext cx="47266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54FFF28A-AC52-481F-9569-35168F41334F}" type="datetimeFigureOut">
              <a:rPr lang="fr-FR"/>
              <a:pPr>
                <a:defRPr/>
              </a:pPr>
              <a:t>30/05/2016</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AB71A220-1583-4E90-812E-CD58AE0EAB8B}" type="slidenum">
              <a:rPr lang="fr-FR"/>
              <a:pPr>
                <a:defRPr/>
              </a:pPr>
              <a:t>‹N°›</a:t>
            </a:fld>
            <a:endParaRPr lang="fr-FR"/>
          </a:p>
        </p:txBody>
      </p:sp>
    </p:spTree>
    <p:extLst>
      <p:ext uri="{BB962C8B-B14F-4D97-AF65-F5344CB8AC3E}">
        <p14:creationId xmlns:p14="http://schemas.microsoft.com/office/powerpoint/2010/main" val="2119934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68F8BB3C-2BF9-4760-BB73-E7E682729799}" type="datetimeFigureOut">
              <a:rPr lang="fr-FR"/>
              <a:pPr>
                <a:defRPr/>
              </a:pPr>
              <a:t>30/05/2016</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3BEB8E1F-4D8B-475C-90C3-8F6864FCDCFF}" type="slidenum">
              <a:rPr lang="fr-FR"/>
              <a:pPr>
                <a:defRPr/>
              </a:pPr>
              <a:t>‹N°›</a:t>
            </a:fld>
            <a:endParaRPr lang="fr-FR"/>
          </a:p>
        </p:txBody>
      </p:sp>
    </p:spTree>
    <p:extLst>
      <p:ext uri="{BB962C8B-B14F-4D97-AF65-F5344CB8AC3E}">
        <p14:creationId xmlns:p14="http://schemas.microsoft.com/office/powerpoint/2010/main" val="89296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10F26F67-5637-4DAF-B5AE-444B64E785FE}" type="datetimeFigureOut">
              <a:rPr lang="fr-FR"/>
              <a:pPr>
                <a:defRPr/>
              </a:pPr>
              <a:t>30/05/2016</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44D4BA9F-FF59-4F87-BB62-A239A22E89B0}" type="slidenum">
              <a:rPr lang="fr-FR"/>
              <a:pPr>
                <a:defRPr/>
              </a:pPr>
              <a:t>‹N°›</a:t>
            </a:fld>
            <a:endParaRPr lang="fr-FR"/>
          </a:p>
        </p:txBody>
      </p:sp>
    </p:spTree>
    <p:extLst>
      <p:ext uri="{BB962C8B-B14F-4D97-AF65-F5344CB8AC3E}">
        <p14:creationId xmlns:p14="http://schemas.microsoft.com/office/powerpoint/2010/main" val="300712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671" y="273050"/>
            <a:ext cx="3518055"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4180822" y="273051"/>
            <a:ext cx="597790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671" y="1435101"/>
            <a:ext cx="351805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791E64D-9DAE-4A68-8F54-FDF66FDEDC76}" type="datetimeFigureOut">
              <a:rPr lang="fr-FR"/>
              <a:pPr>
                <a:defRPr/>
              </a:pPr>
              <a:t>30/05/2016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252241E-1384-44BF-8EE6-A0B2A282A22C}" type="slidenum">
              <a:rPr lang="fr-FR"/>
              <a:pPr>
                <a:defRPr/>
              </a:pPr>
              <a:t>‹N°›</a:t>
            </a:fld>
            <a:endParaRPr lang="fr-FR"/>
          </a:p>
        </p:txBody>
      </p:sp>
    </p:spTree>
    <p:extLst>
      <p:ext uri="{BB962C8B-B14F-4D97-AF65-F5344CB8AC3E}">
        <p14:creationId xmlns:p14="http://schemas.microsoft.com/office/powerpoint/2010/main" val="22689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981" y="4800600"/>
            <a:ext cx="641604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2095981" y="612775"/>
            <a:ext cx="641604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2095981" y="5367338"/>
            <a:ext cx="64160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DA59C6B-EBE0-43B4-AE76-55FDAF519FC7}" type="datetimeFigureOut">
              <a:rPr lang="fr-FR"/>
              <a:pPr>
                <a:defRPr/>
              </a:pPr>
              <a:t>30/05/2016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EB363B2-19F1-4B07-B646-6567BFD732F8}" type="slidenum">
              <a:rPr lang="fr-FR"/>
              <a:pPr>
                <a:defRPr/>
              </a:pPr>
              <a:t>‹N°›</a:t>
            </a:fld>
            <a:endParaRPr lang="fr-FR"/>
          </a:p>
        </p:txBody>
      </p:sp>
    </p:spTree>
    <p:extLst>
      <p:ext uri="{BB962C8B-B14F-4D97-AF65-F5344CB8AC3E}">
        <p14:creationId xmlns:p14="http://schemas.microsoft.com/office/powerpoint/2010/main" val="4097229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274638"/>
            <a:ext cx="96234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smtClean="0"/>
              <a:t>Modifiez le style du titre</a:t>
            </a:r>
          </a:p>
        </p:txBody>
      </p:sp>
      <p:sp>
        <p:nvSpPr>
          <p:cNvPr id="1027" name="Espace réservé du texte 2"/>
          <p:cNvSpPr>
            <a:spLocks noGrp="1"/>
          </p:cNvSpPr>
          <p:nvPr>
            <p:ph type="body" idx="1"/>
          </p:nvPr>
        </p:nvSpPr>
        <p:spPr bwMode="auto">
          <a:xfrm>
            <a:off x="534988" y="1600200"/>
            <a:ext cx="96234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smtClean="0"/>
              <a:t>Modifiez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4" name="Espace réservé de la date 3"/>
          <p:cNvSpPr>
            <a:spLocks noGrp="1"/>
          </p:cNvSpPr>
          <p:nvPr>
            <p:ph type="dt" sz="half" idx="2"/>
          </p:nvPr>
        </p:nvSpPr>
        <p:spPr>
          <a:xfrm>
            <a:off x="534988" y="6356350"/>
            <a:ext cx="249555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D459D11-0515-47E8-8121-DB9E68AD2025}" type="datetimeFigureOut">
              <a:rPr lang="fr-FR"/>
              <a:pPr>
                <a:defRPr/>
              </a:pPr>
              <a:t>30/05/2016</a:t>
            </a:fld>
            <a:endParaRPr lang="fr-FR"/>
          </a:p>
        </p:txBody>
      </p:sp>
      <p:sp>
        <p:nvSpPr>
          <p:cNvPr id="5" name="Espace réservé du pied de page 4"/>
          <p:cNvSpPr>
            <a:spLocks noGrp="1"/>
          </p:cNvSpPr>
          <p:nvPr>
            <p:ph type="ftr" sz="quarter" idx="3"/>
          </p:nvPr>
        </p:nvSpPr>
        <p:spPr>
          <a:xfrm>
            <a:off x="3325813" y="6381750"/>
            <a:ext cx="3386137"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862763" y="6381750"/>
            <a:ext cx="249555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A610E4E-CE92-4925-AC80-93BC98342EFE}" type="slidenum">
              <a:rPr lang="fr-FR"/>
              <a:pPr>
                <a:defRPr/>
              </a:pPr>
              <a:t>‹N°›</a:t>
            </a:fld>
            <a:endParaRPr lang="fr-FR"/>
          </a:p>
        </p:txBody>
      </p:sp>
      <p:pic>
        <p:nvPicPr>
          <p:cNvPr id="1031" name="Picture 5" descr="Logo_Signature_SNCF_V1"/>
          <p:cNvPicPr>
            <a:picLocks noChangeAspect="1" noChangeArrowheads="1"/>
          </p:cNvPicPr>
          <p:nvPr userDrawn="1"/>
        </p:nvPicPr>
        <p:blipFill>
          <a:blip r:embed="rId13">
            <a:extLst>
              <a:ext uri="{28A0092B-C50C-407E-A947-70E740481C1C}">
                <a14:useLocalDpi xmlns:a14="http://schemas.microsoft.com/office/drawing/2010/main" val="0"/>
              </a:ext>
            </a:extLst>
          </a:blip>
          <a:srcRect l="44505"/>
          <a:stretch>
            <a:fillRect/>
          </a:stretch>
        </p:blipFill>
        <p:spPr bwMode="auto">
          <a:xfrm>
            <a:off x="9472613" y="6196013"/>
            <a:ext cx="11064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william.dab@lecnam.net" TargetMode="External"/><Relationship Id="rId2" Type="http://schemas.openxmlformats.org/officeDocument/2006/relationships/hyperlink" Target="mailto:Francoise.Manderscheid@enpc.fr" TargetMode="External"/><Relationship Id="rId1" Type="http://schemas.openxmlformats.org/officeDocument/2006/relationships/slideLayout" Target="../slideLayouts/slideLayout2.xml"/><Relationship Id="rId6" Type="http://schemas.openxmlformats.org/officeDocument/2006/relationships/hyperlink" Target="mailto:benoit.hauw@estaca.fr" TargetMode="External"/><Relationship Id="rId5" Type="http://schemas.openxmlformats.org/officeDocument/2006/relationships/hyperlink" Target="mailto:didier.derks@univ-valenciennes.fr" TargetMode="External"/><Relationship Id="rId4" Type="http://schemas.openxmlformats.org/officeDocument/2006/relationships/hyperlink" Target="mailto:gilles.malefan@cnam.f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film_g&#233;n&#233;ral.mp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texte 11"/>
          <p:cNvSpPr txBox="1">
            <a:spLocks/>
          </p:cNvSpPr>
          <p:nvPr/>
        </p:nvSpPr>
        <p:spPr bwMode="gray">
          <a:xfrm>
            <a:off x="539750" y="720725"/>
            <a:ext cx="806450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r>
              <a:rPr lang="fr-FR" altLang="en-US">
                <a:solidFill>
                  <a:schemeClr val="bg1"/>
                </a:solidFill>
              </a:rPr>
              <a:t>Texte de niveau 1</a:t>
            </a:r>
          </a:p>
          <a:p>
            <a:pPr lvl="1"/>
            <a:r>
              <a:rPr lang="fr-FR" altLang="en-US">
                <a:solidFill>
                  <a:schemeClr val="bg1"/>
                </a:solidFill>
              </a:rPr>
              <a:t>Texte de niveau 2</a:t>
            </a:r>
          </a:p>
        </p:txBody>
      </p:sp>
      <p:sp>
        <p:nvSpPr>
          <p:cNvPr id="19" name="Rectangle 18"/>
          <p:cNvSpPr/>
          <p:nvPr/>
        </p:nvSpPr>
        <p:spPr bwMode="gray">
          <a:xfrm>
            <a:off x="666750" y="908720"/>
            <a:ext cx="8785225" cy="4608512"/>
          </a:xfrm>
          <a:prstGeom prst="rect">
            <a:avLst/>
          </a:prstGeom>
          <a:solidFill>
            <a:srgbClr val="009A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3200" b="1" cap="all" dirty="0" smtClean="0"/>
              <a:t>LA RECHERCHE </a:t>
            </a:r>
            <a:r>
              <a:rPr lang="fr-FR" sz="3200" b="1" cap="all" dirty="0"/>
              <a:t>à la </a:t>
            </a:r>
            <a:r>
              <a:rPr lang="fr-FR" sz="3200" b="1" cap="all" dirty="0" smtClean="0"/>
              <a:t>SNCF</a:t>
            </a:r>
          </a:p>
          <a:p>
            <a:pPr algn="ctr" fontAlgn="auto">
              <a:spcBef>
                <a:spcPts val="0"/>
              </a:spcBef>
              <a:spcAft>
                <a:spcPts val="0"/>
              </a:spcAft>
              <a:defRPr/>
            </a:pPr>
            <a:endParaRPr lang="fr-FR" sz="3200" b="1" cap="all" dirty="0" smtClean="0"/>
          </a:p>
          <a:p>
            <a:pPr algn="ctr" fontAlgn="auto">
              <a:spcBef>
                <a:spcPts val="0"/>
              </a:spcBef>
              <a:spcAft>
                <a:spcPts val="0"/>
              </a:spcAft>
              <a:defRPr/>
            </a:pPr>
            <a:r>
              <a:rPr lang="fr-FR" sz="3200" b="1" cap="all" dirty="0" smtClean="0"/>
              <a:t>L’ORGANISATION</a:t>
            </a:r>
          </a:p>
          <a:p>
            <a:pPr algn="ctr" fontAlgn="auto">
              <a:spcBef>
                <a:spcPts val="0"/>
              </a:spcBef>
              <a:spcAft>
                <a:spcPts val="0"/>
              </a:spcAft>
              <a:defRPr/>
            </a:pPr>
            <a:r>
              <a:rPr lang="fr-FR" sz="3200" b="1" cap="all" dirty="0"/>
              <a:t>LES THÈMES</a:t>
            </a:r>
          </a:p>
        </p:txBody>
      </p:sp>
      <p:pic>
        <p:nvPicPr>
          <p:cNvPr id="20" name="Picture 4"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2442" y="4629026"/>
            <a:ext cx="3890962" cy="319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4988" y="274638"/>
            <a:ext cx="9623425" cy="922337"/>
          </a:xfrm>
          <a:solidFill>
            <a:srgbClr val="009AA6"/>
          </a:solidFill>
        </p:spPr>
        <p:txBody>
          <a:bodyPr rtlCol="0">
            <a:normAutofit fontScale="90000"/>
          </a:bodyPr>
          <a:lstStyle/>
          <a:p>
            <a:pPr algn="l">
              <a:defRPr/>
            </a:pPr>
            <a:r>
              <a:rPr lang="fr-FR" sz="2400" b="1" cap="all" dirty="0" smtClean="0">
                <a:solidFill>
                  <a:schemeClr val="bg1"/>
                </a:solidFill>
                <a:ea typeface="+mn-ea"/>
                <a:cs typeface="Calibri" panose="020F0502020204030204" pitchFamily="34" charset="0"/>
              </a:rPr>
              <a:t/>
            </a:r>
            <a:br>
              <a:rPr lang="fr-FR" sz="2400" b="1" cap="all" dirty="0" smtClean="0">
                <a:solidFill>
                  <a:schemeClr val="bg1"/>
                </a:solidFill>
                <a:ea typeface="+mn-ea"/>
                <a:cs typeface="Calibri" panose="020F0502020204030204" pitchFamily="34" charset="0"/>
              </a:rPr>
            </a:br>
            <a:r>
              <a:rPr lang="fr-FR" sz="2400" b="1" cap="all" dirty="0" smtClean="0">
                <a:solidFill>
                  <a:schemeClr val="bg1"/>
                </a:solidFill>
                <a:ea typeface="+mn-ea"/>
                <a:cs typeface="Calibri" panose="020F0502020204030204" pitchFamily="34" charset="0"/>
              </a:rPr>
              <a:t>SERVICES ET EXPÉRIENCE VOYAGEUR</a:t>
            </a:r>
            <a:br>
              <a:rPr lang="fr-FR" sz="2400" b="1" cap="all" dirty="0" smtClean="0">
                <a:solidFill>
                  <a:schemeClr val="bg1"/>
                </a:solidFill>
                <a:ea typeface="+mn-ea"/>
                <a:cs typeface="Calibri" panose="020F0502020204030204" pitchFamily="34" charset="0"/>
              </a:rPr>
            </a:br>
            <a:endParaRPr lang="fr-FR" sz="2400" b="1" cap="all" dirty="0" smtClean="0">
              <a:solidFill>
                <a:schemeClr val="bg1"/>
              </a:solidFill>
              <a:ea typeface="+mn-ea"/>
              <a:cs typeface="Calibri" panose="020F0502020204030204" pitchFamily="34" charset="0"/>
            </a:endParaRPr>
          </a:p>
        </p:txBody>
      </p:sp>
      <p:sp>
        <p:nvSpPr>
          <p:cNvPr id="3" name="Espace réservé du contenu 2"/>
          <p:cNvSpPr>
            <a:spLocks noGrp="1"/>
          </p:cNvSpPr>
          <p:nvPr>
            <p:ph idx="1"/>
          </p:nvPr>
        </p:nvSpPr>
        <p:spPr>
          <a:xfrm>
            <a:off x="546100" y="1412776"/>
            <a:ext cx="9625013" cy="4824536"/>
          </a:xfrm>
        </p:spPr>
        <p:txBody>
          <a:bodyPr rtlCol="0">
            <a:normAutofit fontScale="70000" lnSpcReduction="20000"/>
          </a:bodyPr>
          <a:lstStyle/>
          <a:p>
            <a:pPr marL="0" indent="0" fontAlgn="auto">
              <a:spcAft>
                <a:spcPts val="0"/>
              </a:spcAft>
              <a:buFont typeface="Arial" panose="020B0604020202020204" pitchFamily="34" charset="0"/>
              <a:buNone/>
              <a:defRPr/>
            </a:pPr>
            <a:r>
              <a:rPr lang="fr-FR" dirty="0" smtClean="0"/>
              <a:t>Développer une mobilité porte à porte, des services toujours plus personnalisés pour tous et au plus près des nouveaux usages… </a:t>
            </a:r>
          </a:p>
          <a:p>
            <a:pPr marL="0" indent="0" fontAlgn="auto">
              <a:spcAft>
                <a:spcPts val="0"/>
              </a:spcAft>
              <a:buFont typeface="Arial" panose="020B0604020202020204" pitchFamily="34" charset="0"/>
              <a:buNone/>
              <a:defRPr/>
            </a:pPr>
            <a:r>
              <a:rPr lang="fr-FR" dirty="0" smtClean="0"/>
              <a:t>Les 25 projets d’innovation du Groupe « Service et Expérience Voyageurs » sont au </a:t>
            </a:r>
            <a:r>
              <a:rPr lang="fr-FR" dirty="0" err="1" smtClean="0"/>
              <a:t>coeur</a:t>
            </a:r>
            <a:r>
              <a:rPr lang="fr-FR" dirty="0" smtClean="0"/>
              <a:t> du programme « Excellence 2020 ».</a:t>
            </a:r>
          </a:p>
          <a:p>
            <a:pPr marL="0" indent="0" fontAlgn="auto">
              <a:spcAft>
                <a:spcPts val="0"/>
              </a:spcAft>
              <a:buFont typeface="Arial" panose="020B0604020202020204" pitchFamily="34" charset="0"/>
              <a:buNone/>
              <a:defRPr/>
            </a:pPr>
            <a:r>
              <a:rPr lang="fr-FR" dirty="0" smtClean="0"/>
              <a:t> Parmi ces projets: le projet </a:t>
            </a:r>
            <a:r>
              <a:rPr lang="fr-FR" dirty="0" err="1" smtClean="0"/>
              <a:t>Mobilabo</a:t>
            </a:r>
            <a:r>
              <a:rPr lang="fr-FR" dirty="0" smtClean="0"/>
              <a:t> mené sur le Pôle d’Échanges Multimodal de Lyon-Part-Dieu. À l’aide de capteurs de comptage, de caméras de vidéo protection ou de systèmes permettant de suivre les traces wifi des clients, ce hub se mue en un véritable laboratoire de la connaissance de la mobilité. </a:t>
            </a:r>
          </a:p>
          <a:p>
            <a:pPr marL="0" indent="0" fontAlgn="auto">
              <a:spcAft>
                <a:spcPts val="0"/>
              </a:spcAft>
              <a:buFont typeface="Arial" panose="020B0604020202020204" pitchFamily="34" charset="0"/>
              <a:buNone/>
              <a:defRPr/>
            </a:pPr>
            <a:r>
              <a:rPr lang="fr-FR" dirty="0" smtClean="0"/>
              <a:t>En matière d’accessibilité, des groupes travaillent également sur un système de requête vocale sur smartphone, destiné à faciliter les déplacements des aveugles et malvoyants en gare. </a:t>
            </a:r>
          </a:p>
          <a:p>
            <a:pPr marL="0" indent="0" fontAlgn="auto">
              <a:spcAft>
                <a:spcPts val="0"/>
              </a:spcAft>
              <a:buFont typeface="Arial" panose="020B0604020202020204" pitchFamily="34" charset="0"/>
              <a:buNone/>
              <a:defRPr/>
            </a:pPr>
            <a:r>
              <a:rPr lang="fr-FR" dirty="0" smtClean="0"/>
              <a:t>Dans le cadre du </a:t>
            </a:r>
            <a:r>
              <a:rPr lang="fr-FR" dirty="0" err="1" smtClean="0"/>
              <a:t>Lab</a:t>
            </a:r>
            <a:r>
              <a:rPr lang="fr-FR" dirty="0" smtClean="0"/>
              <a:t> Mass Transit, un nouvel aménagement de matériel roulant a été conçu et devrait être testé en 2016. Objectif ? Optimiser les flux, la capacité et le confort des voyageurs. Après les </a:t>
            </a:r>
            <a:r>
              <a:rPr lang="fr-FR" dirty="0" err="1" smtClean="0"/>
              <a:t>Labs</a:t>
            </a:r>
            <a:r>
              <a:rPr lang="fr-FR" dirty="0" smtClean="0"/>
              <a:t> et </a:t>
            </a:r>
            <a:r>
              <a:rPr lang="fr-FR" dirty="0" err="1" smtClean="0"/>
              <a:t>MiniLabs</a:t>
            </a:r>
            <a:r>
              <a:rPr lang="fr-FR" dirty="0" smtClean="0"/>
              <a:t> Seniors et Accessibilité, et Acoustique en 2014, un nouveau </a:t>
            </a:r>
            <a:r>
              <a:rPr lang="fr-FR" dirty="0" err="1" smtClean="0"/>
              <a:t>MiniLab</a:t>
            </a:r>
            <a:r>
              <a:rPr lang="fr-FR" dirty="0" smtClean="0"/>
              <a:t> consacré aux Véhicules Autonomes est commencé depuis 2015.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9AA6"/>
          </a:solidFill>
        </p:spPr>
        <p:txBody>
          <a:bodyPr rtlCol="0">
            <a:normAutofit/>
          </a:bodyPr>
          <a:lstStyle/>
          <a:p>
            <a:pPr algn="l">
              <a:defRPr/>
            </a:pPr>
            <a:r>
              <a:rPr lang="fr-FR" sz="2400" b="1" cap="all" dirty="0" smtClean="0">
                <a:solidFill>
                  <a:schemeClr val="bg1"/>
                </a:solidFill>
                <a:ea typeface="+mn-ea"/>
                <a:cs typeface="Calibri" panose="020F0502020204030204" pitchFamily="34" charset="0"/>
              </a:rPr>
              <a:t>DATA, MOBILITÉ ET TERRITOIRE</a:t>
            </a:r>
            <a:br>
              <a:rPr lang="fr-FR" sz="2400" b="1" cap="all" dirty="0" smtClean="0">
                <a:solidFill>
                  <a:schemeClr val="bg1"/>
                </a:solidFill>
                <a:ea typeface="+mn-ea"/>
                <a:cs typeface="Calibri" panose="020F0502020204030204" pitchFamily="34" charset="0"/>
              </a:rPr>
            </a:br>
            <a:endParaRPr lang="fr-FR" sz="1600" b="1" cap="all" dirty="0" smtClean="0">
              <a:solidFill>
                <a:schemeClr val="bg1"/>
              </a:solidFill>
              <a:ea typeface="+mn-ea"/>
              <a:cs typeface="Calibri" panose="020F0502020204030204" pitchFamily="34" charset="0"/>
            </a:endParaRPr>
          </a:p>
        </p:txBody>
      </p:sp>
      <p:sp>
        <p:nvSpPr>
          <p:cNvPr id="3" name="Espace réservé du contenu 2"/>
          <p:cNvSpPr>
            <a:spLocks noGrp="1"/>
          </p:cNvSpPr>
          <p:nvPr>
            <p:ph idx="1"/>
          </p:nvPr>
        </p:nvSpPr>
        <p:spPr>
          <a:xfrm>
            <a:off x="461963" y="1844825"/>
            <a:ext cx="9625012" cy="4608364"/>
          </a:xfrm>
        </p:spPr>
        <p:txBody>
          <a:bodyPr rtlCol="0">
            <a:normAutofit fontScale="62500" lnSpcReduction="20000"/>
          </a:bodyPr>
          <a:lstStyle/>
          <a:p>
            <a:pPr marL="0" indent="0" fontAlgn="auto">
              <a:spcAft>
                <a:spcPts val="0"/>
              </a:spcAft>
              <a:buFont typeface="Arial" panose="020B0604020202020204" pitchFamily="34" charset="0"/>
              <a:buNone/>
              <a:defRPr/>
            </a:pPr>
            <a:r>
              <a:rPr lang="fr-FR" dirty="0" smtClean="0"/>
              <a:t>Chaque jour, SNCF traite dans ses data </a:t>
            </a:r>
            <a:r>
              <a:rPr lang="fr-FR" dirty="0" err="1" smtClean="0"/>
              <a:t>centers</a:t>
            </a:r>
            <a:r>
              <a:rPr lang="fr-FR" dirty="0" smtClean="0"/>
              <a:t> plusieurs millions de données.</a:t>
            </a:r>
            <a:br>
              <a:rPr lang="fr-FR" dirty="0" smtClean="0"/>
            </a:br>
            <a:r>
              <a:rPr lang="fr-FR" dirty="0" smtClean="0"/>
              <a:t>L’entreprise entend exploiter cette mine d’informations pour optimiser le pilotage de ses activités, mieux comprendre les flux de voyageurs et explorer de nouveaux modèles économiques. </a:t>
            </a:r>
          </a:p>
          <a:p>
            <a:pPr marL="0" indent="0" fontAlgn="auto">
              <a:spcAft>
                <a:spcPts val="0"/>
              </a:spcAft>
              <a:buFont typeface="Arial" panose="020B0604020202020204" pitchFamily="34" charset="0"/>
              <a:buNone/>
              <a:defRPr/>
            </a:pPr>
            <a:endParaRPr lang="fr-FR" dirty="0" smtClean="0"/>
          </a:p>
          <a:p>
            <a:pPr marL="0" indent="0" fontAlgn="auto">
              <a:spcAft>
                <a:spcPts val="0"/>
              </a:spcAft>
              <a:buFont typeface="Arial" panose="020B0604020202020204" pitchFamily="34" charset="0"/>
              <a:buNone/>
              <a:defRPr/>
            </a:pPr>
            <a:r>
              <a:rPr lang="fr-FR" dirty="0" smtClean="0"/>
              <a:t>Dans le cadre du groupe Data, Mobilité et Territoire, une vingtaine de projets ont été lancés, dont le développement d’un outil de pilotage de la lutte anti fraude. Dédiée aux trains sans réservation obligatoire, cette solution pourra estimer le nombre de fraudeurs et le manque à gagner sur TER et </a:t>
            </a:r>
            <a:r>
              <a:rPr lang="fr-FR" dirty="0" err="1" smtClean="0"/>
              <a:t>Intercités</a:t>
            </a:r>
            <a:r>
              <a:rPr lang="fr-FR" dirty="0" smtClean="0"/>
              <a:t>. </a:t>
            </a:r>
          </a:p>
          <a:p>
            <a:pPr marL="0" indent="0" fontAlgn="auto">
              <a:spcAft>
                <a:spcPts val="0"/>
              </a:spcAft>
              <a:buFont typeface="Arial" panose="020B0604020202020204" pitchFamily="34" charset="0"/>
              <a:buNone/>
              <a:defRPr/>
            </a:pPr>
            <a:endParaRPr lang="fr-FR" dirty="0" smtClean="0"/>
          </a:p>
          <a:p>
            <a:pPr marL="0" indent="0" fontAlgn="auto">
              <a:spcAft>
                <a:spcPts val="0"/>
              </a:spcAft>
              <a:buFont typeface="Arial" panose="020B0604020202020204" pitchFamily="34" charset="0"/>
              <a:buNone/>
              <a:defRPr/>
            </a:pPr>
            <a:r>
              <a:rPr lang="fr-FR" dirty="0" smtClean="0"/>
              <a:t>SNCF s’est également associé à l’École des ponts et à l’université Paris-Est-Marne-la-Vallée pour lancer la chaire « Nouvelle approche économique des mobilités dans les territoires ». Son champ d’étude ? Le lien entre infrastructures, services et territoires. Plusieurs thèses CIFRE (Convention Industrielle de la Formation pour la Recherche) l’accompagnent. </a:t>
            </a:r>
          </a:p>
          <a:p>
            <a:pPr marL="0" indent="0" fontAlgn="auto">
              <a:spcAft>
                <a:spcPts val="0"/>
              </a:spcAft>
              <a:buFont typeface="Arial" panose="020B0604020202020204" pitchFamily="34" charset="0"/>
              <a:buNone/>
              <a:defRPr/>
            </a:pPr>
            <a:endParaRPr lang="fr-FR" dirty="0" smtClean="0"/>
          </a:p>
          <a:p>
            <a:pPr marL="0" indent="0" fontAlgn="auto">
              <a:spcAft>
                <a:spcPts val="0"/>
              </a:spcAft>
              <a:buFont typeface="Arial" panose="020B0604020202020204" pitchFamily="34" charset="0"/>
              <a:buNone/>
              <a:defRPr/>
            </a:pPr>
            <a:r>
              <a:rPr lang="fr-FR" dirty="0" smtClean="0"/>
              <a:t>Après la création de la communauté DATA en 2014, de nouveaux groupes de travail sont au programme cette année pour les communautés STAT, ECO et DATA.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4988" y="274638"/>
            <a:ext cx="9623425" cy="777875"/>
          </a:xfrm>
          <a:solidFill>
            <a:srgbClr val="009AA6"/>
          </a:solidFill>
        </p:spPr>
        <p:txBody>
          <a:bodyPr rtlCol="0">
            <a:normAutofit fontScale="90000"/>
          </a:bodyPr>
          <a:lstStyle/>
          <a:p>
            <a:pPr algn="l">
              <a:defRPr/>
            </a:pPr>
            <a:r>
              <a:rPr lang="fr-FR" sz="2400" b="1" cap="all" dirty="0" smtClean="0">
                <a:solidFill>
                  <a:schemeClr val="bg1"/>
                </a:solidFill>
                <a:ea typeface="+mn-ea"/>
                <a:cs typeface="Calibri" panose="020F0502020204030204" pitchFamily="34" charset="0"/>
              </a:rPr>
              <a:t>SÉCURITÉ SYSTÈME</a:t>
            </a:r>
            <a:br>
              <a:rPr lang="fr-FR" sz="2400" b="1" cap="all" dirty="0" smtClean="0">
                <a:solidFill>
                  <a:schemeClr val="bg1"/>
                </a:solidFill>
                <a:ea typeface="+mn-ea"/>
                <a:cs typeface="Calibri" panose="020F0502020204030204" pitchFamily="34" charset="0"/>
              </a:rPr>
            </a:br>
            <a:endParaRPr lang="fr-FR" sz="2400" b="1" cap="all" dirty="0" smtClean="0">
              <a:solidFill>
                <a:schemeClr val="bg1"/>
              </a:solidFill>
              <a:ea typeface="+mn-ea"/>
              <a:cs typeface="Calibri" panose="020F0502020204030204" pitchFamily="34" charset="0"/>
            </a:endParaRPr>
          </a:p>
        </p:txBody>
      </p:sp>
      <p:sp>
        <p:nvSpPr>
          <p:cNvPr id="3" name="Espace réservé du contenu 2"/>
          <p:cNvSpPr>
            <a:spLocks noGrp="1"/>
          </p:cNvSpPr>
          <p:nvPr>
            <p:ph idx="1"/>
          </p:nvPr>
        </p:nvSpPr>
        <p:spPr>
          <a:xfrm>
            <a:off x="461963" y="1628801"/>
            <a:ext cx="9625012" cy="4824388"/>
          </a:xfrm>
        </p:spPr>
        <p:txBody>
          <a:bodyPr rtlCol="0">
            <a:normAutofit fontScale="70000" lnSpcReduction="20000"/>
          </a:bodyPr>
          <a:lstStyle/>
          <a:p>
            <a:pPr marL="0" indent="0" fontAlgn="auto">
              <a:spcAft>
                <a:spcPts val="0"/>
              </a:spcAft>
              <a:buFont typeface="Arial" panose="020B0604020202020204" pitchFamily="34" charset="0"/>
              <a:buNone/>
              <a:defRPr/>
            </a:pPr>
            <a:r>
              <a:rPr lang="fr-FR" dirty="0" smtClean="0"/>
              <a:t>Comment garantir la sécurité des installations de signalisation et de télécommunication ? </a:t>
            </a:r>
          </a:p>
          <a:p>
            <a:pPr marL="0" indent="0" fontAlgn="auto">
              <a:spcAft>
                <a:spcPts val="0"/>
              </a:spcAft>
              <a:buFont typeface="Arial" panose="020B0604020202020204" pitchFamily="34" charset="0"/>
              <a:buNone/>
              <a:defRPr/>
            </a:pPr>
            <a:endParaRPr lang="fr-FR" dirty="0" smtClean="0"/>
          </a:p>
          <a:p>
            <a:pPr marL="0" indent="0" fontAlgn="auto">
              <a:spcAft>
                <a:spcPts val="0"/>
              </a:spcAft>
              <a:buFont typeface="Arial" panose="020B0604020202020204" pitchFamily="34" charset="0"/>
              <a:buNone/>
              <a:defRPr/>
            </a:pPr>
            <a:r>
              <a:rPr lang="fr-FR" dirty="0" smtClean="0"/>
              <a:t>Quelles solutions développer pour analyser et traiter les nouveaux risques ? Ce sont notamment à ces questions clés que travaillent les 121 membres du Groupe Sécurité Système, au travers d’une trentaine de projets d’innovation. </a:t>
            </a:r>
          </a:p>
          <a:p>
            <a:pPr marL="0" indent="0" fontAlgn="auto">
              <a:spcAft>
                <a:spcPts val="0"/>
              </a:spcAft>
              <a:buFont typeface="Arial" panose="020B0604020202020204" pitchFamily="34" charset="0"/>
              <a:buNone/>
              <a:defRPr/>
            </a:pPr>
            <a:endParaRPr lang="fr-FR" dirty="0" smtClean="0"/>
          </a:p>
          <a:p>
            <a:pPr marL="0" indent="0" fontAlgn="auto">
              <a:spcAft>
                <a:spcPts val="0"/>
              </a:spcAft>
              <a:buFont typeface="Arial" panose="020B0604020202020204" pitchFamily="34" charset="0"/>
              <a:buNone/>
              <a:defRPr/>
            </a:pPr>
            <a:r>
              <a:rPr lang="fr-FR" dirty="0" smtClean="0"/>
              <a:t>Dans un de ces projets, un ‘</a:t>
            </a:r>
            <a:r>
              <a:rPr lang="fr-FR" dirty="0" err="1" smtClean="0"/>
              <a:t>serious</a:t>
            </a:r>
            <a:r>
              <a:rPr lang="fr-FR" dirty="0" smtClean="0"/>
              <a:t> </a:t>
            </a:r>
            <a:r>
              <a:rPr lang="fr-FR" dirty="0" err="1" smtClean="0"/>
              <a:t>game</a:t>
            </a:r>
            <a:r>
              <a:rPr lang="fr-FR" dirty="0" smtClean="0"/>
              <a:t>’ dédié aux établissements du matériel roulant a été réalisé. En cours de déploiement, cet outil de prévention permet de sensibiliser les nouveaux arrivants aux bons comportements sécurité. </a:t>
            </a:r>
          </a:p>
          <a:p>
            <a:pPr marL="0" indent="0" fontAlgn="auto">
              <a:spcAft>
                <a:spcPts val="0"/>
              </a:spcAft>
              <a:buFont typeface="Arial" panose="020B0604020202020204" pitchFamily="34" charset="0"/>
              <a:buNone/>
              <a:defRPr/>
            </a:pPr>
            <a:endParaRPr lang="fr-FR" dirty="0" smtClean="0"/>
          </a:p>
          <a:p>
            <a:pPr marL="0" indent="0" fontAlgn="auto">
              <a:spcAft>
                <a:spcPts val="0"/>
              </a:spcAft>
              <a:buFont typeface="Arial" panose="020B0604020202020204" pitchFamily="34" charset="0"/>
              <a:buNone/>
              <a:defRPr/>
            </a:pPr>
            <a:r>
              <a:rPr lang="fr-FR" dirty="0" smtClean="0"/>
              <a:t>Homologuer les composants ferroviaires, rapidement et au meilleur coût constitue un autre enjeu du Cluster Sécurité Système. SNCF a été l’un des partenaires du projet de recherche européen TRIOTRAIN, qui vise à améliorer les processus de certification virtuelle dans les domaines de la dynamique, de l’aérodynamique et du captage.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4988" y="274638"/>
            <a:ext cx="9623425" cy="633412"/>
          </a:xfrm>
          <a:solidFill>
            <a:srgbClr val="009AA6"/>
          </a:solidFill>
        </p:spPr>
        <p:txBody>
          <a:bodyPr rtlCol="0">
            <a:normAutofit/>
          </a:bodyPr>
          <a:lstStyle/>
          <a:p>
            <a:pPr algn="l">
              <a:defRPr/>
            </a:pPr>
            <a:r>
              <a:rPr lang="fr-FR" sz="2400" b="1" cap="all" dirty="0" smtClean="0">
                <a:solidFill>
                  <a:schemeClr val="bg1"/>
                </a:solidFill>
                <a:ea typeface="+mn-ea"/>
                <a:cs typeface="Calibri" panose="020F0502020204030204" pitchFamily="34" charset="0"/>
              </a:rPr>
              <a:t>DÉVELOPPEMENT DURABLE</a:t>
            </a:r>
          </a:p>
        </p:txBody>
      </p:sp>
      <p:sp>
        <p:nvSpPr>
          <p:cNvPr id="3" name="Espace réservé du contenu 2"/>
          <p:cNvSpPr>
            <a:spLocks noGrp="1"/>
          </p:cNvSpPr>
          <p:nvPr>
            <p:ph idx="1"/>
          </p:nvPr>
        </p:nvSpPr>
        <p:spPr>
          <a:xfrm>
            <a:off x="546100" y="1340768"/>
            <a:ext cx="9625013" cy="4525963"/>
          </a:xfrm>
        </p:spPr>
        <p:txBody>
          <a:bodyPr rtlCol="0">
            <a:normAutofit fontScale="70000" lnSpcReduction="20000"/>
          </a:bodyPr>
          <a:lstStyle/>
          <a:p>
            <a:pPr marL="0" indent="0" fontAlgn="auto">
              <a:spcAft>
                <a:spcPts val="0"/>
              </a:spcAft>
              <a:buFont typeface="Arial" panose="020B0604020202020204" pitchFamily="34" charset="0"/>
              <a:buNone/>
              <a:defRPr/>
            </a:pPr>
            <a:r>
              <a:rPr lang="fr-FR" dirty="0" smtClean="0"/>
              <a:t>C’est aussi par ses performances environnementales que SNCF entend marquer sa différence. 36 projets d’innovation sont sur les rails dans le cadre du Groupe Développement Durable. </a:t>
            </a:r>
          </a:p>
          <a:p>
            <a:pPr marL="0" indent="0" fontAlgn="auto">
              <a:spcAft>
                <a:spcPts val="0"/>
              </a:spcAft>
              <a:buFont typeface="Arial" panose="020B0604020202020204" pitchFamily="34" charset="0"/>
              <a:buNone/>
              <a:defRPr/>
            </a:pPr>
            <a:r>
              <a:rPr lang="fr-FR" dirty="0" smtClean="0"/>
              <a:t>Premier objectif : explorer l’écoconception de matériels, infrastructures et gares respectueux de l’environnement tout au long de leur cycle de vie. Il s’agit par ailleurs d’identifier des leviers pour réduire toutes sortes d’émissions provenant du système ferroviaire. </a:t>
            </a:r>
          </a:p>
          <a:p>
            <a:pPr marL="0" indent="0" fontAlgn="auto">
              <a:spcAft>
                <a:spcPts val="0"/>
              </a:spcAft>
              <a:buFont typeface="Arial" panose="020B0604020202020204" pitchFamily="34" charset="0"/>
              <a:buNone/>
              <a:defRPr/>
            </a:pPr>
            <a:r>
              <a:rPr lang="fr-FR" dirty="0" smtClean="0"/>
              <a:t>Un travail de cartographie et de modélisation de l’exposition humaine aux champs électromagnétiques basses fréquences est ainsi mené dans le cadre du projet ELFE RAIL. </a:t>
            </a:r>
          </a:p>
          <a:p>
            <a:pPr marL="0" indent="0" fontAlgn="auto">
              <a:spcAft>
                <a:spcPts val="0"/>
              </a:spcAft>
              <a:buFont typeface="Arial" panose="020B0604020202020204" pitchFamily="34" charset="0"/>
              <a:buNone/>
              <a:defRPr/>
            </a:pPr>
            <a:r>
              <a:rPr lang="fr-FR" dirty="0" smtClean="0"/>
              <a:t>La réduction des nuisances sonores des matériels roulants figure parmi les priorités. Aux côtés de partenaires académiques et industriels, SNCF s’implique dans le projet de recherche européen ACOUTRAIN. Celui-ci vise à développer une nouvelle procédure de certification virtuelle des performances acoustiques des trains, qui serait beaucoup moins contraignante que les essais réels.</a:t>
            </a:r>
          </a:p>
          <a:p>
            <a:pPr marL="0" indent="0" fontAlgn="auto">
              <a:spcAft>
                <a:spcPts val="0"/>
              </a:spcAft>
              <a:buFont typeface="Arial" panose="020B0604020202020204" pitchFamily="34" charset="0"/>
              <a:buNone/>
              <a:defRPr/>
            </a:pPr>
            <a:endParaRPr lang="fr-F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9AA6"/>
          </a:solidFill>
        </p:spPr>
        <p:txBody>
          <a:bodyPr rtlCol="0">
            <a:normAutofit/>
          </a:bodyPr>
          <a:lstStyle/>
          <a:p>
            <a:pPr algn="l">
              <a:defRPr/>
            </a:pPr>
            <a:r>
              <a:rPr lang="fr-FR" sz="2400" b="1" cap="all" dirty="0" smtClean="0">
                <a:solidFill>
                  <a:schemeClr val="bg1"/>
                </a:solidFill>
                <a:ea typeface="+mn-ea"/>
                <a:cs typeface="Calibri" panose="020F0502020204030204" pitchFamily="34" charset="0"/>
              </a:rPr>
              <a:t>Les thèmes DE COOPERATION ENTRE RZD ET SNCF</a:t>
            </a:r>
          </a:p>
        </p:txBody>
      </p:sp>
      <p:sp>
        <p:nvSpPr>
          <p:cNvPr id="3" name="Espace réservé du contenu 2"/>
          <p:cNvSpPr>
            <a:spLocks noGrp="1"/>
          </p:cNvSpPr>
          <p:nvPr>
            <p:ph idx="1"/>
          </p:nvPr>
        </p:nvSpPr>
        <p:spPr>
          <a:xfrm>
            <a:off x="593725" y="1916113"/>
            <a:ext cx="9625013" cy="4525962"/>
          </a:xfrm>
        </p:spPr>
        <p:txBody>
          <a:bodyPr rtlCol="0">
            <a:normAutofit fontScale="70000" lnSpcReduction="20000"/>
          </a:bodyPr>
          <a:lstStyle/>
          <a:p>
            <a:pPr fontAlgn="auto">
              <a:spcAft>
                <a:spcPts val="0"/>
              </a:spcAft>
              <a:buFont typeface="Arial" panose="020B0604020202020204" pitchFamily="34" charset="0"/>
              <a:buChar char="•"/>
              <a:defRPr/>
            </a:pPr>
            <a:r>
              <a:rPr lang="fr-FR" dirty="0" smtClean="0"/>
              <a:t>Mise au point du procédé de fabrication des barres soudées, soudage par induction;</a:t>
            </a:r>
          </a:p>
          <a:p>
            <a:pPr fontAlgn="auto">
              <a:spcAft>
                <a:spcPts val="0"/>
              </a:spcAft>
              <a:buFont typeface="Arial" panose="020B0604020202020204" pitchFamily="34" charset="0"/>
              <a:buChar char="•"/>
              <a:defRPr/>
            </a:pPr>
            <a:r>
              <a:rPr lang="fr-FR" dirty="0" smtClean="0"/>
              <a:t>Étude des défauts de rails ainsi que des causes de leurs apparitions, mise en place de mesures multiples visant à augmenter la durée de vie des barres ;</a:t>
            </a:r>
          </a:p>
          <a:p>
            <a:pPr fontAlgn="auto">
              <a:spcAft>
                <a:spcPts val="0"/>
              </a:spcAft>
              <a:buFont typeface="Arial" panose="020B0604020202020204" pitchFamily="34" charset="0"/>
              <a:buChar char="•"/>
              <a:defRPr/>
            </a:pPr>
            <a:r>
              <a:rPr lang="fr-FR" dirty="0" smtClean="0"/>
              <a:t>Élaboration du procédé de meulage accéléré des champignons de rails sur le parcours ;</a:t>
            </a:r>
          </a:p>
          <a:p>
            <a:pPr fontAlgn="auto">
              <a:spcAft>
                <a:spcPts val="0"/>
              </a:spcAft>
              <a:buFont typeface="Arial" panose="020B0604020202020204" pitchFamily="34" charset="0"/>
              <a:buChar char="•"/>
              <a:defRPr/>
            </a:pPr>
            <a:r>
              <a:rPr lang="fr-FR" dirty="0" smtClean="0"/>
              <a:t>Mise au point et vérification de la méthode de prévision de la durée de vie du rail en fonction des différentes conditions d'exploitation ainsi que de la durée de vie résiduelle incluant les défauts ;</a:t>
            </a:r>
          </a:p>
          <a:p>
            <a:pPr fontAlgn="auto">
              <a:spcAft>
                <a:spcPts val="0"/>
              </a:spcAft>
              <a:buFont typeface="Arial" panose="020B0604020202020204" pitchFamily="34" charset="0"/>
              <a:buChar char="•"/>
              <a:defRPr/>
            </a:pPr>
            <a:r>
              <a:rPr lang="fr-FR" dirty="0" smtClean="0"/>
              <a:t>Mise au point d'une approche commune dans le domaine de la conception d'appareils de voie pour les lignes à grande vitesse et pour les trains lourds ;  </a:t>
            </a:r>
          </a:p>
          <a:p>
            <a:pPr fontAlgn="auto">
              <a:spcAft>
                <a:spcPts val="0"/>
              </a:spcAft>
              <a:buFont typeface="Arial" panose="020B0604020202020204" pitchFamily="34" charset="0"/>
              <a:buChar char="•"/>
              <a:defRPr/>
            </a:pPr>
            <a:r>
              <a:rPr lang="fr-FR" dirty="0" smtClean="0"/>
              <a:t>Moyens modernes permettant d'assurer le fonctionnement d'appareils de voies dans les conditions hivernales.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9AA6"/>
          </a:solidFill>
        </p:spPr>
        <p:txBody>
          <a:bodyPr rtlCol="0">
            <a:normAutofit/>
          </a:bodyPr>
          <a:lstStyle/>
          <a:p>
            <a:pPr algn="l">
              <a:defRPr/>
            </a:pPr>
            <a:r>
              <a:rPr lang="fr-FR" sz="2400" b="1" cap="all" dirty="0" smtClean="0">
                <a:solidFill>
                  <a:schemeClr val="bg1"/>
                </a:solidFill>
                <a:ea typeface="+mn-ea"/>
                <a:cs typeface="Calibri" panose="020F0502020204030204" pitchFamily="34" charset="0"/>
              </a:rPr>
              <a:t>Quelques exemples DE COOPERATION RAPIDES POSSIBLES</a:t>
            </a:r>
          </a:p>
        </p:txBody>
      </p:sp>
      <p:sp>
        <p:nvSpPr>
          <p:cNvPr id="13315" name="Espace réservé du contenu 2"/>
          <p:cNvSpPr>
            <a:spLocks noGrp="1"/>
          </p:cNvSpPr>
          <p:nvPr>
            <p:ph idx="1"/>
          </p:nvPr>
        </p:nvSpPr>
        <p:spPr>
          <a:xfrm>
            <a:off x="234133" y="1600200"/>
            <a:ext cx="10225136" cy="4525963"/>
          </a:xfrm>
        </p:spPr>
        <p:txBody>
          <a:bodyPr/>
          <a:lstStyle/>
          <a:p>
            <a:r>
              <a:rPr lang="fr-FR" altLang="en-US" dirty="0" smtClean="0"/>
              <a:t>Instrumentation + Automatisation de rames commerciales</a:t>
            </a:r>
          </a:p>
          <a:p>
            <a:r>
              <a:rPr lang="fr-FR" altLang="en-US" dirty="0" smtClean="0"/>
              <a:t>Soudure par induction (Longs rails soudés)</a:t>
            </a:r>
          </a:p>
          <a:p>
            <a:r>
              <a:rPr lang="fr-FR" altLang="en-US" dirty="0" smtClean="0"/>
              <a:t>BIM (Building Infrastructure Model)</a:t>
            </a:r>
          </a:p>
          <a:p>
            <a:r>
              <a:rPr lang="fr-FR" altLang="en-US" dirty="0"/>
              <a:t>Drones (surveillances) </a:t>
            </a:r>
            <a:r>
              <a:rPr lang="fr-FR" altLang="en-US" dirty="0">
                <a:sym typeface="Wingdings" panose="05000000000000000000" pitchFamily="2" charset="2"/>
              </a:rPr>
              <a:t> Film</a:t>
            </a:r>
            <a:endParaRPr lang="fr-FR" altLang="en-US" dirty="0"/>
          </a:p>
          <a:p>
            <a:pPr marL="0" indent="0">
              <a:buNone/>
            </a:pPr>
            <a:endParaRPr lang="fr-FR"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9AA6"/>
          </a:solidFill>
        </p:spPr>
        <p:txBody>
          <a:bodyPr rtlCol="0">
            <a:normAutofit/>
          </a:bodyPr>
          <a:lstStyle/>
          <a:p>
            <a:pPr algn="l">
              <a:defRPr/>
            </a:pPr>
            <a:r>
              <a:rPr lang="fr-FR" sz="2400" b="1" cap="all" dirty="0" smtClean="0">
                <a:solidFill>
                  <a:schemeClr val="bg1"/>
                </a:solidFill>
                <a:ea typeface="+mn-ea"/>
                <a:cs typeface="Calibri" panose="020F0502020204030204" pitchFamily="34" charset="0"/>
              </a:rPr>
              <a:t>Relations avec les universités</a:t>
            </a:r>
          </a:p>
        </p:txBody>
      </p:sp>
      <p:sp>
        <p:nvSpPr>
          <p:cNvPr id="14339" name="Espace réservé du contenu 2"/>
          <p:cNvSpPr>
            <a:spLocks noGrp="1"/>
          </p:cNvSpPr>
          <p:nvPr>
            <p:ph idx="1"/>
          </p:nvPr>
        </p:nvSpPr>
        <p:spPr/>
        <p:txBody>
          <a:bodyPr/>
          <a:lstStyle/>
          <a:p>
            <a:r>
              <a:rPr lang="fr-FR" altLang="en-US" sz="2400" dirty="0" smtClean="0"/>
              <a:t>Trouver un chercheur</a:t>
            </a:r>
          </a:p>
          <a:p>
            <a:pPr lvl="1"/>
            <a:r>
              <a:rPr lang="fr-FR" altLang="en-US" sz="2400" dirty="0" smtClean="0"/>
              <a:t>Qui parle français</a:t>
            </a:r>
          </a:p>
          <a:p>
            <a:pPr lvl="1"/>
            <a:r>
              <a:rPr lang="fr-FR" altLang="en-US" sz="2400" dirty="0" smtClean="0"/>
              <a:t>Rattaché à une université partenaire</a:t>
            </a:r>
          </a:p>
          <a:p>
            <a:r>
              <a:rPr lang="fr-FR" altLang="en-US" sz="2400" dirty="0" smtClean="0"/>
              <a:t>Trouver le financement </a:t>
            </a:r>
          </a:p>
          <a:p>
            <a:pPr lvl="1"/>
            <a:r>
              <a:rPr lang="fr-FR" altLang="en-US" sz="2400" dirty="0" smtClean="0"/>
              <a:t>Institutionnel</a:t>
            </a:r>
          </a:p>
          <a:p>
            <a:pPr lvl="1"/>
            <a:r>
              <a:rPr lang="fr-FR" altLang="en-US" sz="2400" dirty="0" smtClean="0"/>
              <a:t>Entreprise si dossier rentable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9AA6"/>
          </a:solidFill>
        </p:spPr>
        <p:txBody>
          <a:bodyPr rtlCol="0">
            <a:normAutofit/>
          </a:bodyPr>
          <a:lstStyle/>
          <a:p>
            <a:pPr algn="l">
              <a:defRPr/>
            </a:pPr>
            <a:r>
              <a:rPr lang="fr-FR" sz="2400" b="1" cap="all" dirty="0" smtClean="0">
                <a:solidFill>
                  <a:schemeClr val="bg1"/>
                </a:solidFill>
                <a:ea typeface="+mn-ea"/>
                <a:cs typeface="Calibri" panose="020F0502020204030204" pitchFamily="34" charset="0"/>
              </a:rPr>
              <a:t>Les principales universités partenaires dans la recherche</a:t>
            </a:r>
          </a:p>
        </p:txBody>
      </p:sp>
      <p:graphicFrame>
        <p:nvGraphicFramePr>
          <p:cNvPr id="4" name="Tableau 3"/>
          <p:cNvGraphicFramePr>
            <a:graphicFrameLocks noGrp="1"/>
          </p:cNvGraphicFramePr>
          <p:nvPr/>
        </p:nvGraphicFramePr>
        <p:xfrm>
          <a:off x="1025525" y="1628775"/>
          <a:ext cx="8137525" cy="4823077"/>
        </p:xfrm>
        <a:graphic>
          <a:graphicData uri="http://schemas.openxmlformats.org/drawingml/2006/table">
            <a:tbl>
              <a:tblPr firstRow="1" firstCol="1" bandRow="1">
                <a:tableStyleId>{5C22544A-7EE6-4342-B048-85BDC9FD1C3A}</a:tableStyleId>
              </a:tblPr>
              <a:tblGrid>
                <a:gridCol w="2023221"/>
                <a:gridCol w="3337218"/>
                <a:gridCol w="2777086"/>
              </a:tblGrid>
              <a:tr h="365724">
                <a:tc>
                  <a:txBody>
                    <a:bodyPr/>
                    <a:lstStyle/>
                    <a:p>
                      <a:pPr algn="ctr">
                        <a:spcAft>
                          <a:spcPts val="0"/>
                        </a:spcAft>
                      </a:pPr>
                      <a:r>
                        <a:rPr lang="fr-FR" sz="1200" dirty="0">
                          <a:effectLst/>
                        </a:rPr>
                        <a:t>Partenaire universitaire</a:t>
                      </a:r>
                      <a:endParaRPr lang="fr-FR" sz="1200" dirty="0">
                        <a:effectLst/>
                        <a:latin typeface="Times New Roman"/>
                        <a:ea typeface="Calibri"/>
                      </a:endParaRPr>
                    </a:p>
                  </a:txBody>
                  <a:tcPr marL="60621" marR="60621" marT="0" marB="0"/>
                </a:tc>
                <a:tc>
                  <a:txBody>
                    <a:bodyPr/>
                    <a:lstStyle/>
                    <a:p>
                      <a:pPr algn="ctr">
                        <a:spcAft>
                          <a:spcPts val="0"/>
                        </a:spcAft>
                      </a:pPr>
                      <a:r>
                        <a:rPr lang="fr-FR" sz="1200">
                          <a:effectLst/>
                        </a:rPr>
                        <a:t>Interlocuteur</a:t>
                      </a:r>
                      <a:endParaRPr lang="fr-FR" sz="1200">
                        <a:effectLst/>
                        <a:latin typeface="Times New Roman"/>
                        <a:ea typeface="Calibri"/>
                      </a:endParaRPr>
                    </a:p>
                  </a:txBody>
                  <a:tcPr marL="60621" marR="60621" marT="0" marB="0"/>
                </a:tc>
                <a:tc>
                  <a:txBody>
                    <a:bodyPr/>
                    <a:lstStyle/>
                    <a:p>
                      <a:pPr algn="ctr">
                        <a:spcAft>
                          <a:spcPts val="0"/>
                        </a:spcAft>
                      </a:pPr>
                      <a:r>
                        <a:rPr lang="fr-FR" sz="1200">
                          <a:effectLst/>
                        </a:rPr>
                        <a:t>Coordonnées</a:t>
                      </a:r>
                    </a:p>
                    <a:p>
                      <a:pPr algn="ctr">
                        <a:spcAft>
                          <a:spcPts val="0"/>
                        </a:spcAft>
                      </a:pPr>
                      <a:r>
                        <a:rPr lang="fr-FR" sz="1200">
                          <a:effectLst/>
                        </a:rPr>
                        <a:t>(mail, téléphone, adresse)</a:t>
                      </a:r>
                      <a:endParaRPr lang="fr-FR" sz="1200">
                        <a:effectLst/>
                        <a:latin typeface="Times New Roman"/>
                        <a:ea typeface="Calibri"/>
                      </a:endParaRPr>
                    </a:p>
                  </a:txBody>
                  <a:tcPr marL="60621" marR="60621" marT="0" marB="0"/>
                </a:tc>
              </a:tr>
              <a:tr h="1293004">
                <a:tc>
                  <a:txBody>
                    <a:bodyPr/>
                    <a:lstStyle/>
                    <a:p>
                      <a:pPr>
                        <a:spcAft>
                          <a:spcPts val="0"/>
                        </a:spcAft>
                      </a:pPr>
                      <a:r>
                        <a:rPr lang="fr-FR" sz="1200" dirty="0">
                          <a:effectLst/>
                        </a:rPr>
                        <a:t>ENPC</a:t>
                      </a:r>
                      <a:endParaRPr lang="fr-FR" sz="1200" dirty="0">
                        <a:effectLst/>
                        <a:latin typeface="Times New Roman"/>
                        <a:ea typeface="Calibri"/>
                      </a:endParaRPr>
                    </a:p>
                  </a:txBody>
                  <a:tcPr marL="60621" marR="60621" marT="0" marB="0"/>
                </a:tc>
                <a:tc>
                  <a:txBody>
                    <a:bodyPr/>
                    <a:lstStyle/>
                    <a:p>
                      <a:pPr>
                        <a:spcAft>
                          <a:spcPts val="0"/>
                        </a:spcAft>
                      </a:pPr>
                      <a:r>
                        <a:rPr lang="fr-FR" sz="1200" dirty="0">
                          <a:effectLst/>
                        </a:rPr>
                        <a:t>Françoise Manderscheid</a:t>
                      </a:r>
                      <a:endParaRPr lang="fr-FR" sz="1200" dirty="0">
                        <a:effectLst/>
                        <a:latin typeface="Times New Roman"/>
                        <a:ea typeface="Calibri"/>
                      </a:endParaRPr>
                    </a:p>
                  </a:txBody>
                  <a:tcPr marL="60621" marR="60621" marT="0" marB="0"/>
                </a:tc>
                <a:tc>
                  <a:txBody>
                    <a:bodyPr/>
                    <a:lstStyle/>
                    <a:p>
                      <a:pPr>
                        <a:spcAft>
                          <a:spcPts val="0"/>
                        </a:spcAft>
                      </a:pPr>
                      <a:r>
                        <a:rPr lang="fr-FR" sz="1200">
                          <a:effectLst/>
                        </a:rPr>
                        <a:t>Directrice du mastère "Systèmes de transports ferroviaires et urbains" - ENPC</a:t>
                      </a:r>
                    </a:p>
                    <a:p>
                      <a:pPr>
                        <a:spcAft>
                          <a:spcPts val="0"/>
                        </a:spcAft>
                      </a:pPr>
                      <a:r>
                        <a:rPr lang="fr-FR" sz="1200">
                          <a:effectLst/>
                        </a:rPr>
                        <a:t>01 64 15 39 90 - 06 22 43 85 02 </a:t>
                      </a:r>
                    </a:p>
                    <a:p>
                      <a:pPr>
                        <a:spcAft>
                          <a:spcPts val="0"/>
                        </a:spcAft>
                      </a:pPr>
                      <a:r>
                        <a:rPr lang="fr-FR" sz="1200">
                          <a:effectLst/>
                        </a:rPr>
                        <a:t>Cité Descartes - Champs sur Marne</a:t>
                      </a:r>
                    </a:p>
                    <a:p>
                      <a:pPr>
                        <a:spcAft>
                          <a:spcPts val="0"/>
                        </a:spcAft>
                      </a:pPr>
                      <a:r>
                        <a:rPr lang="fr-FR" sz="1200" u="sng">
                          <a:effectLst/>
                          <a:hlinkClick r:id="rId2"/>
                        </a:rPr>
                        <a:t>Francoise.Manderscheid@enpc.fr</a:t>
                      </a:r>
                      <a:endParaRPr lang="fr-FR" sz="1200">
                        <a:effectLst/>
                        <a:latin typeface="Times New Roman"/>
                        <a:ea typeface="Calibri"/>
                      </a:endParaRPr>
                    </a:p>
                  </a:txBody>
                  <a:tcPr marL="60621" marR="60621" marT="0" marB="0"/>
                </a:tc>
              </a:tr>
              <a:tr h="914310">
                <a:tc>
                  <a:txBody>
                    <a:bodyPr/>
                    <a:lstStyle/>
                    <a:p>
                      <a:pPr>
                        <a:spcAft>
                          <a:spcPts val="0"/>
                        </a:spcAft>
                      </a:pPr>
                      <a:r>
                        <a:rPr lang="fr-FR" sz="1200" dirty="0">
                          <a:effectLst/>
                        </a:rPr>
                        <a:t>CNAM</a:t>
                      </a:r>
                      <a:endParaRPr lang="fr-FR" sz="1200" dirty="0">
                        <a:effectLst/>
                        <a:latin typeface="Times New Roman"/>
                        <a:ea typeface="Calibri"/>
                      </a:endParaRPr>
                    </a:p>
                  </a:txBody>
                  <a:tcPr marL="60621" marR="60621" marT="0" marB="0"/>
                </a:tc>
                <a:tc>
                  <a:txBody>
                    <a:bodyPr/>
                    <a:lstStyle/>
                    <a:p>
                      <a:pPr>
                        <a:spcAft>
                          <a:spcPts val="0"/>
                        </a:spcAft>
                      </a:pPr>
                      <a:r>
                        <a:rPr lang="fr-FR" sz="1200" dirty="0">
                          <a:effectLst/>
                        </a:rPr>
                        <a:t>William Dab</a:t>
                      </a:r>
                      <a:endParaRPr lang="fr-FR" sz="1200" dirty="0">
                        <a:effectLst/>
                        <a:latin typeface="Times New Roman"/>
                        <a:ea typeface="Calibri"/>
                      </a:endParaRPr>
                    </a:p>
                  </a:txBody>
                  <a:tcPr marL="60621" marR="60621" marT="0" marB="0"/>
                </a:tc>
                <a:tc>
                  <a:txBody>
                    <a:bodyPr/>
                    <a:lstStyle/>
                    <a:p>
                      <a:pPr>
                        <a:spcAft>
                          <a:spcPts val="0"/>
                        </a:spcAft>
                      </a:pPr>
                      <a:r>
                        <a:rPr lang="fr-FR" sz="1200">
                          <a:effectLst/>
                        </a:rPr>
                        <a:t>Directeur Ecole des Sciences industrielles et Technologies de l’information (SITI) - CNAM</a:t>
                      </a:r>
                    </a:p>
                    <a:p>
                      <a:pPr>
                        <a:spcAft>
                          <a:spcPts val="0"/>
                        </a:spcAft>
                      </a:pPr>
                      <a:r>
                        <a:rPr lang="fr-FR" sz="1200">
                          <a:effectLst/>
                        </a:rPr>
                        <a:t>01 40 27 29 46 </a:t>
                      </a:r>
                    </a:p>
                    <a:p>
                      <a:pPr>
                        <a:spcAft>
                          <a:spcPts val="0"/>
                        </a:spcAft>
                      </a:pPr>
                      <a:r>
                        <a:rPr lang="fr-FR" sz="1200" u="sng">
                          <a:effectLst/>
                          <a:hlinkClick r:id="rId3"/>
                        </a:rPr>
                        <a:t>william.dab@lecnam.net</a:t>
                      </a:r>
                      <a:endParaRPr lang="fr-FR" sz="1200">
                        <a:effectLst/>
                        <a:latin typeface="Times New Roman"/>
                        <a:ea typeface="Calibri"/>
                      </a:endParaRPr>
                    </a:p>
                  </a:txBody>
                  <a:tcPr marL="60621" marR="60621" marT="0" marB="0"/>
                </a:tc>
              </a:tr>
              <a:tr h="731448">
                <a:tc>
                  <a:txBody>
                    <a:bodyPr/>
                    <a:lstStyle/>
                    <a:p>
                      <a:pPr>
                        <a:spcAft>
                          <a:spcPts val="0"/>
                        </a:spcAft>
                      </a:pPr>
                      <a:r>
                        <a:rPr lang="fr-FR" sz="1200">
                          <a:effectLst/>
                        </a:rPr>
                        <a:t>CNAM</a:t>
                      </a:r>
                      <a:endParaRPr lang="fr-FR" sz="1200">
                        <a:effectLst/>
                        <a:latin typeface="Times New Roman"/>
                        <a:ea typeface="Calibri"/>
                      </a:endParaRPr>
                    </a:p>
                  </a:txBody>
                  <a:tcPr marL="60621" marR="60621" marT="0" marB="0"/>
                </a:tc>
                <a:tc>
                  <a:txBody>
                    <a:bodyPr/>
                    <a:lstStyle/>
                    <a:p>
                      <a:pPr>
                        <a:spcAft>
                          <a:spcPts val="0"/>
                        </a:spcAft>
                      </a:pPr>
                      <a:r>
                        <a:rPr lang="fr-FR" sz="1200" dirty="0">
                          <a:effectLst/>
                        </a:rPr>
                        <a:t>Gilles </a:t>
                      </a:r>
                      <a:r>
                        <a:rPr lang="fr-FR" sz="1200" dirty="0" err="1">
                          <a:effectLst/>
                        </a:rPr>
                        <a:t>Maléfan</a:t>
                      </a:r>
                      <a:endParaRPr lang="fr-FR" sz="1200" dirty="0">
                        <a:effectLst/>
                        <a:latin typeface="Times New Roman"/>
                        <a:ea typeface="Calibri"/>
                      </a:endParaRPr>
                    </a:p>
                  </a:txBody>
                  <a:tcPr marL="60621" marR="60621" marT="0" marB="0"/>
                </a:tc>
                <a:tc>
                  <a:txBody>
                    <a:bodyPr/>
                    <a:lstStyle/>
                    <a:p>
                      <a:pPr>
                        <a:spcAft>
                          <a:spcPts val="0"/>
                        </a:spcAft>
                      </a:pPr>
                      <a:r>
                        <a:rPr lang="fr-FR" sz="1200">
                          <a:effectLst/>
                        </a:rPr>
                        <a:t>Dir Cnam Chaire Technologie et Compétences ferroviaires</a:t>
                      </a:r>
                    </a:p>
                    <a:p>
                      <a:pPr>
                        <a:spcAft>
                          <a:spcPts val="0"/>
                        </a:spcAft>
                      </a:pPr>
                      <a:r>
                        <a:rPr lang="fr-FR" sz="1200">
                          <a:effectLst/>
                        </a:rPr>
                        <a:t>06 66 22 31 90</a:t>
                      </a:r>
                    </a:p>
                    <a:p>
                      <a:pPr>
                        <a:spcAft>
                          <a:spcPts val="0"/>
                        </a:spcAft>
                      </a:pPr>
                      <a:r>
                        <a:rPr lang="fr-FR" sz="1200" u="sng">
                          <a:effectLst/>
                          <a:hlinkClick r:id="rId4"/>
                        </a:rPr>
                        <a:t>gilles.malefan@cnam.fr</a:t>
                      </a:r>
                      <a:endParaRPr lang="fr-FR" sz="1200">
                        <a:effectLst/>
                        <a:latin typeface="Times New Roman"/>
                        <a:ea typeface="Calibri"/>
                      </a:endParaRPr>
                    </a:p>
                  </a:txBody>
                  <a:tcPr marL="60621" marR="60621" marT="0" marB="0"/>
                </a:tc>
              </a:tr>
              <a:tr h="969753">
                <a:tc>
                  <a:txBody>
                    <a:bodyPr/>
                    <a:lstStyle/>
                    <a:p>
                      <a:pPr>
                        <a:spcAft>
                          <a:spcPts val="0"/>
                        </a:spcAft>
                      </a:pPr>
                      <a:r>
                        <a:rPr lang="fr-FR" sz="1200">
                          <a:effectLst/>
                        </a:rPr>
                        <a:t>ENSIAME</a:t>
                      </a:r>
                      <a:endParaRPr lang="fr-FR" sz="1200">
                        <a:effectLst/>
                        <a:latin typeface="Times New Roman"/>
                        <a:ea typeface="Calibri"/>
                      </a:endParaRPr>
                    </a:p>
                  </a:txBody>
                  <a:tcPr marL="60621" marR="60621" marT="0" marB="0"/>
                </a:tc>
                <a:tc>
                  <a:txBody>
                    <a:bodyPr/>
                    <a:lstStyle/>
                    <a:p>
                      <a:pPr>
                        <a:spcAft>
                          <a:spcPts val="0"/>
                        </a:spcAft>
                      </a:pPr>
                      <a:r>
                        <a:rPr lang="fr-FR" sz="1200" dirty="0">
                          <a:effectLst/>
                        </a:rPr>
                        <a:t>Didier </a:t>
                      </a:r>
                      <a:r>
                        <a:rPr lang="fr-FR" sz="1200" dirty="0" err="1">
                          <a:effectLst/>
                        </a:rPr>
                        <a:t>Derks</a:t>
                      </a:r>
                      <a:endParaRPr lang="fr-FR" sz="1200" dirty="0">
                        <a:effectLst/>
                        <a:latin typeface="Times New Roman"/>
                        <a:ea typeface="Calibri"/>
                      </a:endParaRPr>
                    </a:p>
                  </a:txBody>
                  <a:tcPr marL="60621" marR="60621" marT="0" marB="0"/>
                </a:tc>
                <a:tc>
                  <a:txBody>
                    <a:bodyPr/>
                    <a:lstStyle/>
                    <a:p>
                      <a:pPr>
                        <a:spcAft>
                          <a:spcPts val="0"/>
                        </a:spcAft>
                      </a:pPr>
                      <a:r>
                        <a:rPr lang="fr-FR" sz="1200">
                          <a:effectLst/>
                        </a:rPr>
                        <a:t>Responsable formation Système Transport ferroviaire et urbains</a:t>
                      </a:r>
                    </a:p>
                    <a:p>
                      <a:pPr>
                        <a:spcAft>
                          <a:spcPts val="0"/>
                        </a:spcAft>
                      </a:pPr>
                      <a:r>
                        <a:rPr lang="fr-FR" sz="1200" u="sng">
                          <a:effectLst/>
                          <a:hlinkClick r:id="rId5"/>
                        </a:rPr>
                        <a:t>didier.derks@univ-valenciennes.fr</a:t>
                      </a:r>
                      <a:r>
                        <a:rPr lang="fr-FR" sz="1200">
                          <a:effectLst/>
                        </a:rPr>
                        <a:t>,</a:t>
                      </a:r>
                    </a:p>
                    <a:p>
                      <a:pPr>
                        <a:spcAft>
                          <a:spcPts val="0"/>
                        </a:spcAft>
                      </a:pPr>
                      <a:r>
                        <a:rPr lang="fr-FR" sz="1200">
                          <a:effectLst/>
                        </a:rPr>
                        <a:t>03.27.51.12.25</a:t>
                      </a:r>
                      <a:endParaRPr lang="fr-FR" sz="1200">
                        <a:effectLst/>
                        <a:latin typeface="Times New Roman"/>
                        <a:ea typeface="Calibri"/>
                      </a:endParaRPr>
                    </a:p>
                  </a:txBody>
                  <a:tcPr marL="60621" marR="60621" marT="0" marB="0"/>
                </a:tc>
              </a:tr>
              <a:tr h="548586">
                <a:tc>
                  <a:txBody>
                    <a:bodyPr/>
                    <a:lstStyle/>
                    <a:p>
                      <a:pPr>
                        <a:spcAft>
                          <a:spcPts val="0"/>
                        </a:spcAft>
                      </a:pPr>
                      <a:r>
                        <a:rPr lang="fr-FR" sz="1200">
                          <a:effectLst/>
                        </a:rPr>
                        <a:t>ESTACA</a:t>
                      </a:r>
                      <a:endParaRPr lang="fr-FR" sz="1200">
                        <a:effectLst/>
                        <a:latin typeface="Times New Roman"/>
                        <a:ea typeface="Calibri"/>
                      </a:endParaRPr>
                    </a:p>
                  </a:txBody>
                  <a:tcPr marL="60621" marR="60621" marT="0" marB="0"/>
                </a:tc>
                <a:tc>
                  <a:txBody>
                    <a:bodyPr/>
                    <a:lstStyle/>
                    <a:p>
                      <a:pPr>
                        <a:spcAft>
                          <a:spcPts val="0"/>
                        </a:spcAft>
                      </a:pPr>
                      <a:r>
                        <a:rPr lang="fr-FR" sz="1200" dirty="0">
                          <a:effectLst/>
                        </a:rPr>
                        <a:t>Benoit </a:t>
                      </a:r>
                      <a:r>
                        <a:rPr lang="fr-FR" sz="1200" dirty="0" err="1">
                          <a:effectLst/>
                        </a:rPr>
                        <a:t>Hauw</a:t>
                      </a:r>
                      <a:endParaRPr lang="fr-FR" sz="1200" dirty="0">
                        <a:effectLst/>
                        <a:latin typeface="Times New Roman"/>
                        <a:ea typeface="Calibri"/>
                      </a:endParaRPr>
                    </a:p>
                  </a:txBody>
                  <a:tcPr marL="60621" marR="60621" marT="0" marB="0"/>
                </a:tc>
                <a:tc>
                  <a:txBody>
                    <a:bodyPr/>
                    <a:lstStyle/>
                    <a:p>
                      <a:pPr>
                        <a:spcAft>
                          <a:spcPts val="0"/>
                        </a:spcAft>
                      </a:pPr>
                      <a:r>
                        <a:rPr lang="fr-FR" sz="1200" dirty="0">
                          <a:effectLst/>
                        </a:rPr>
                        <a:t>Responsable Administration des Études chez </a:t>
                      </a:r>
                      <a:r>
                        <a:rPr lang="fr-FR" sz="1200" dirty="0" err="1">
                          <a:effectLst/>
                        </a:rPr>
                        <a:t>Estaca</a:t>
                      </a:r>
                      <a:endParaRPr lang="fr-FR" sz="1200" dirty="0">
                        <a:effectLst/>
                      </a:endParaRPr>
                    </a:p>
                    <a:p>
                      <a:pPr>
                        <a:spcAft>
                          <a:spcPts val="0"/>
                        </a:spcAft>
                      </a:pPr>
                      <a:r>
                        <a:rPr lang="fr-FR" sz="1200" u="sng" dirty="0">
                          <a:effectLst/>
                          <a:hlinkClick r:id="rId6"/>
                        </a:rPr>
                        <a:t>benoit.hauw@estaca.fr</a:t>
                      </a:r>
                      <a:endParaRPr lang="fr-FR" sz="1200" dirty="0">
                        <a:effectLst/>
                        <a:latin typeface="Times New Roman"/>
                        <a:ea typeface="Calibri"/>
                      </a:endParaRPr>
                    </a:p>
                  </a:txBody>
                  <a:tcPr marL="60621" marR="60621"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endParaRPr lang="en-US" altLang="en-US" dirty="0" smtClean="0"/>
          </a:p>
        </p:txBody>
      </p:sp>
      <p:sp>
        <p:nvSpPr>
          <p:cNvPr id="3" name="Espace réservé du contenu 2"/>
          <p:cNvSpPr>
            <a:spLocks noGrp="1"/>
          </p:cNvSpPr>
          <p:nvPr>
            <p:ph idx="1"/>
          </p:nvPr>
        </p:nvSpPr>
        <p:spPr bwMode="black">
          <a:xfrm>
            <a:off x="377825" y="1484313"/>
            <a:ext cx="9625013" cy="5184775"/>
          </a:xfrm>
        </p:spPr>
        <p:txBody>
          <a:bodyPr rtlCol="0">
            <a:noAutofit/>
          </a:bodyPr>
          <a:lstStyle/>
          <a:p>
            <a:pPr marL="0" indent="0" fontAlgn="auto">
              <a:spcAft>
                <a:spcPts val="0"/>
              </a:spcAft>
              <a:buNone/>
              <a:defRPr/>
            </a:pPr>
            <a:r>
              <a:rPr lang="fr-FR" sz="1400" b="1" dirty="0" smtClean="0"/>
              <a:t>Le Guichet Unique Brevets et Innovation (GUBI)</a:t>
            </a:r>
          </a:p>
          <a:p>
            <a:pPr fontAlgn="auto">
              <a:spcAft>
                <a:spcPts val="0"/>
              </a:spcAft>
              <a:buFont typeface="Arial" panose="020B0604020202020204" pitchFamily="34" charset="0"/>
              <a:buChar char="•"/>
              <a:defRPr/>
            </a:pPr>
            <a:r>
              <a:rPr lang="fr-FR" sz="1400" dirty="0" smtClean="0"/>
              <a:t>Au service de toutes les entités de l’EPIC SNCF, le GUBI analyse les inventions produites par les ingénieurs et techniciens SNCF et étudie avec les ‘branches’ et ‘métiers’ l’opportunité de déposer des brevets. Le GUBI prend également en charge la gestion du portefeuille de brevets déjà déposés.</a:t>
            </a:r>
          </a:p>
          <a:p>
            <a:pPr fontAlgn="auto">
              <a:spcAft>
                <a:spcPts val="0"/>
              </a:spcAft>
              <a:buFont typeface="Arial" panose="020B0604020202020204" pitchFamily="34" charset="0"/>
              <a:buChar char="•"/>
              <a:defRPr/>
            </a:pPr>
            <a:r>
              <a:rPr lang="fr-FR" sz="1400" dirty="0" smtClean="0"/>
              <a:t>Avec 31 demandes publiées en 2014, SNCF (avant la réforme ferroviaire) est entrée dans le TOP 50 des déposants français de brevets dans le classement de l’Institut national de la propriété intellectuelle (INPI), occupant la 45e place.</a:t>
            </a:r>
          </a:p>
          <a:p>
            <a:pPr fontAlgn="auto">
              <a:spcAft>
                <a:spcPts val="0"/>
              </a:spcAft>
              <a:buFont typeface="Arial" panose="020B0604020202020204" pitchFamily="34" charset="0"/>
              <a:buChar char="•"/>
              <a:defRPr/>
            </a:pPr>
            <a:r>
              <a:rPr lang="fr-FR" sz="1400" dirty="0" smtClean="0"/>
              <a:t>Le référencement des logiciels auprès de l'Agence pour la Protection des Programmes (APP), permettant de revendiquer ses droits sur les logiciels que SNCF produit ou dont elle a acquis la propriété.</a:t>
            </a:r>
          </a:p>
          <a:p>
            <a:pPr marL="0" indent="0" fontAlgn="auto">
              <a:spcAft>
                <a:spcPts val="0"/>
              </a:spcAft>
              <a:buNone/>
              <a:defRPr/>
            </a:pPr>
            <a:endParaRPr lang="fr-FR" sz="1400" dirty="0" smtClean="0"/>
          </a:p>
          <a:p>
            <a:pPr marL="0" indent="0" fontAlgn="auto">
              <a:spcAft>
                <a:spcPts val="0"/>
              </a:spcAft>
              <a:buNone/>
              <a:defRPr/>
            </a:pPr>
            <a:r>
              <a:rPr lang="fr-FR" sz="1400" b="1" dirty="0" smtClean="0"/>
              <a:t>Formation doctorale et chaires</a:t>
            </a:r>
          </a:p>
          <a:p>
            <a:pPr marL="0" indent="0" fontAlgn="auto">
              <a:spcAft>
                <a:spcPts val="0"/>
              </a:spcAft>
              <a:buNone/>
              <a:defRPr/>
            </a:pPr>
            <a:r>
              <a:rPr lang="fr-FR" sz="1400" b="1" dirty="0" smtClean="0">
                <a:sym typeface="Wingdings" panose="05000000000000000000" pitchFamily="2" charset="2"/>
              </a:rPr>
              <a:t></a:t>
            </a:r>
            <a:r>
              <a:rPr lang="fr-FR" sz="1400" b="1" dirty="0" smtClean="0"/>
              <a:t>La formation doctorale</a:t>
            </a:r>
          </a:p>
          <a:p>
            <a:pPr fontAlgn="auto">
              <a:spcAft>
                <a:spcPts val="0"/>
              </a:spcAft>
              <a:buFont typeface="Arial" panose="020B0604020202020204" pitchFamily="34" charset="0"/>
              <a:buChar char="•"/>
              <a:defRPr/>
            </a:pPr>
            <a:r>
              <a:rPr lang="fr-FR" sz="1400" dirty="0" smtClean="0"/>
              <a:t>La formation doctorale au sein de SNCF est un outil partagé par les branches et les métiers. La direction I&amp;R valide les sujets de thèse, les profils des candidats, aide au montage administratif des dossiers, et favorise le partage des travaux de thèse pour l'ensemble du GPF.  </a:t>
            </a:r>
          </a:p>
          <a:p>
            <a:pPr marL="0" indent="0" fontAlgn="auto">
              <a:spcAft>
                <a:spcPts val="0"/>
              </a:spcAft>
              <a:buNone/>
              <a:defRPr/>
            </a:pPr>
            <a:r>
              <a:rPr lang="fr-FR" sz="1400" dirty="0" smtClean="0"/>
              <a:t>Objectifs :</a:t>
            </a:r>
          </a:p>
          <a:p>
            <a:pPr fontAlgn="auto">
              <a:spcAft>
                <a:spcPts val="0"/>
              </a:spcAft>
              <a:buFontTx/>
              <a:buChar char="-"/>
              <a:defRPr/>
            </a:pPr>
            <a:r>
              <a:rPr lang="fr-FR" sz="1400" dirty="0" smtClean="0"/>
              <a:t>amener de nouvelles compétences aux entités qui recrutent les doctorants pour faire leur thèse, et les embauchent </a:t>
            </a:r>
            <a:r>
              <a:rPr lang="fr-FR" sz="1400" dirty="0"/>
              <a:t> </a:t>
            </a:r>
            <a:r>
              <a:rPr lang="fr-FR" sz="1400" dirty="0" smtClean="0"/>
              <a:t>  éventuellement une fois leur thèse soutenue</a:t>
            </a:r>
          </a:p>
          <a:p>
            <a:pPr fontAlgn="auto">
              <a:spcAft>
                <a:spcPts val="0"/>
              </a:spcAft>
              <a:buFontTx/>
              <a:buChar char="-"/>
              <a:defRPr/>
            </a:pPr>
            <a:r>
              <a:rPr lang="fr-FR" sz="1400" dirty="0" smtClean="0"/>
              <a:t>communiquer plus fortement et plus efficacement nos travaux</a:t>
            </a:r>
          </a:p>
          <a:p>
            <a:pPr fontAlgn="auto">
              <a:spcAft>
                <a:spcPts val="0"/>
              </a:spcAft>
              <a:buFontTx/>
              <a:buChar char="-"/>
              <a:defRPr/>
            </a:pPr>
            <a:r>
              <a:rPr lang="fr-FR" sz="1400" dirty="0" smtClean="0"/>
              <a:t>créer ou renforcer les liens avec des laboratoires de recherche, les écoles, les universités.</a:t>
            </a:r>
            <a:r>
              <a:rPr lang="fr-FR" sz="1200" dirty="0" smtClean="0"/>
              <a:t/>
            </a:r>
            <a:br>
              <a:rPr lang="fr-FR" sz="1200" dirty="0" smtClean="0"/>
            </a:br>
            <a:endParaRPr lang="fr-FR" sz="1200" dirty="0" smtClean="0"/>
          </a:p>
        </p:txBody>
      </p:sp>
      <p:sp>
        <p:nvSpPr>
          <p:cNvPr id="4" name="Titre 1"/>
          <p:cNvSpPr txBox="1">
            <a:spLocks/>
          </p:cNvSpPr>
          <p:nvPr/>
        </p:nvSpPr>
        <p:spPr bwMode="auto">
          <a:xfrm>
            <a:off x="687388" y="413792"/>
            <a:ext cx="9623425" cy="926976"/>
          </a:xfrm>
          <a:prstGeom prst="rect">
            <a:avLst/>
          </a:prstGeom>
          <a:solidFill>
            <a:srgbClr val="009A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fr-FR" sz="2400" b="1" cap="all" dirty="0" smtClean="0">
                <a:solidFill>
                  <a:schemeClr val="bg1"/>
                </a:solidFill>
                <a:ea typeface="+mn-ea"/>
                <a:cs typeface="Calibri" panose="020F0502020204030204" pitchFamily="34" charset="0"/>
              </a:rPr>
              <a:t>Outils </a:t>
            </a:r>
            <a:r>
              <a:rPr lang="fr-FR" sz="2400" b="1" cap="all" dirty="0">
                <a:solidFill>
                  <a:schemeClr val="bg1"/>
                </a:solidFill>
                <a:ea typeface="+mn-ea"/>
                <a:cs typeface="Calibri" panose="020F0502020204030204" pitchFamily="34" charset="0"/>
              </a:rPr>
              <a:t>et méthodes - 1 </a:t>
            </a:r>
            <a:br>
              <a:rPr lang="fr-FR" sz="2400" b="1" cap="all" dirty="0">
                <a:solidFill>
                  <a:schemeClr val="bg1"/>
                </a:solidFill>
                <a:ea typeface="+mn-ea"/>
                <a:cs typeface="Calibri" panose="020F0502020204030204" pitchFamily="34" charset="0"/>
              </a:rPr>
            </a:br>
            <a:endParaRPr lang="fr-FR" sz="2400" b="1" cap="all" dirty="0" smtClean="0">
              <a:solidFill>
                <a:schemeClr val="bg1"/>
              </a:solidFill>
              <a:ea typeface="+mn-ea"/>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endParaRPr lang="en-US" altLang="en-US" dirty="0" smtClean="0"/>
          </a:p>
        </p:txBody>
      </p:sp>
      <p:sp>
        <p:nvSpPr>
          <p:cNvPr id="3" name="Espace réservé du contenu 2"/>
          <p:cNvSpPr>
            <a:spLocks noGrp="1"/>
          </p:cNvSpPr>
          <p:nvPr>
            <p:ph idx="1"/>
          </p:nvPr>
        </p:nvSpPr>
        <p:spPr bwMode="black">
          <a:xfrm>
            <a:off x="377825" y="1484313"/>
            <a:ext cx="9625013" cy="5184775"/>
          </a:xfrm>
        </p:spPr>
        <p:txBody>
          <a:bodyPr rtlCol="0">
            <a:noAutofit/>
          </a:bodyPr>
          <a:lstStyle/>
          <a:p>
            <a:pPr marL="0" indent="0" fontAlgn="auto">
              <a:spcAft>
                <a:spcPts val="0"/>
              </a:spcAft>
              <a:buNone/>
              <a:defRPr/>
            </a:pPr>
            <a:r>
              <a:rPr lang="fr-FR" sz="1400" b="1" dirty="0" smtClean="0">
                <a:sym typeface="Wingdings" panose="05000000000000000000" pitchFamily="2" charset="2"/>
              </a:rPr>
              <a:t> </a:t>
            </a:r>
            <a:r>
              <a:rPr lang="fr-FR" sz="1400" b="1" dirty="0" smtClean="0"/>
              <a:t>Les </a:t>
            </a:r>
            <a:r>
              <a:rPr lang="fr-FR" sz="1400" b="1" dirty="0"/>
              <a:t>chaires</a:t>
            </a:r>
          </a:p>
          <a:p>
            <a:pPr fontAlgn="auto">
              <a:spcAft>
                <a:spcPts val="0"/>
              </a:spcAft>
              <a:buFont typeface="Arial" panose="020B0604020202020204" pitchFamily="34" charset="0"/>
              <a:buChar char="•"/>
              <a:defRPr/>
            </a:pPr>
            <a:r>
              <a:rPr lang="fr-FR" sz="1400" dirty="0"/>
              <a:t>Les chaires représentent une forme de partenariat-mécénat très riche avec la communauté académique. </a:t>
            </a:r>
            <a:r>
              <a:rPr lang="fr-FR" sz="1400" dirty="0" smtClean="0"/>
              <a:t>	                      SNCF </a:t>
            </a:r>
            <a:r>
              <a:rPr lang="fr-FR" sz="1400" dirty="0"/>
              <a:t>est impliquée à ce jour dans 13 dispositifs, d’autres étant à l’étude.</a:t>
            </a:r>
          </a:p>
          <a:p>
            <a:pPr fontAlgn="auto">
              <a:spcAft>
                <a:spcPts val="0"/>
              </a:spcAft>
              <a:buFont typeface="Arial" panose="020B0604020202020204" pitchFamily="34" charset="0"/>
              <a:buChar char="•"/>
              <a:defRPr/>
            </a:pPr>
            <a:r>
              <a:rPr lang="fr-FR" sz="1400" dirty="0"/>
              <a:t>Parmi elles : La chaire Nouvelle approche économique des mobilités dans les territoires (Ecole des Ponts </a:t>
            </a:r>
            <a:r>
              <a:rPr lang="fr-FR" sz="1400" dirty="0" err="1"/>
              <a:t>ParisTech</a:t>
            </a:r>
            <a:r>
              <a:rPr lang="fr-FR" sz="1400" dirty="0"/>
              <a:t>), </a:t>
            </a:r>
            <a:r>
              <a:rPr lang="fr-FR" sz="1400" dirty="0" smtClean="0"/>
              <a:t>  démarrée </a:t>
            </a:r>
            <a:r>
              <a:rPr lang="fr-FR" sz="1400" dirty="0"/>
              <a:t>en 2013 avec la direction Stratégie et Développement. 	</a:t>
            </a:r>
            <a:r>
              <a:rPr lang="fr-FR" sz="1400" dirty="0" smtClean="0"/>
              <a:t>				 Elle </a:t>
            </a:r>
            <a:r>
              <a:rPr lang="fr-FR" sz="1400" dirty="0"/>
              <a:t>contribue au développement de la recherche et de l’enseignement en économie des transports et de la mobilité.</a:t>
            </a:r>
          </a:p>
          <a:p>
            <a:pPr fontAlgn="auto">
              <a:spcAft>
                <a:spcPts val="0"/>
              </a:spcAft>
              <a:buFont typeface="Arial" panose="020B0604020202020204" pitchFamily="34" charset="0"/>
              <a:buChar char="•"/>
              <a:defRPr/>
            </a:pPr>
            <a:r>
              <a:rPr lang="fr-FR" sz="1400" dirty="0"/>
              <a:t>Thèmes principaux de recherche :</a:t>
            </a:r>
          </a:p>
          <a:p>
            <a:pPr fontAlgn="auto">
              <a:spcAft>
                <a:spcPts val="0"/>
              </a:spcAft>
              <a:buFontTx/>
              <a:buChar char="-"/>
              <a:defRPr/>
            </a:pPr>
            <a:r>
              <a:rPr lang="fr-FR" sz="1400" dirty="0" smtClean="0"/>
              <a:t>coûts </a:t>
            </a:r>
            <a:r>
              <a:rPr lang="fr-FR" sz="1400" dirty="0"/>
              <a:t>des différents modes et organisation de leur complémentarité dans le cadre du transport </a:t>
            </a:r>
            <a:r>
              <a:rPr lang="fr-FR" sz="1400" dirty="0" smtClean="0"/>
              <a:t>porte-à-porte,</a:t>
            </a:r>
          </a:p>
          <a:p>
            <a:pPr fontAlgn="auto">
              <a:spcAft>
                <a:spcPts val="0"/>
              </a:spcAft>
              <a:buFontTx/>
              <a:buChar char="-"/>
              <a:defRPr/>
            </a:pPr>
            <a:r>
              <a:rPr lang="fr-FR" sz="1400" dirty="0" smtClean="0"/>
              <a:t>valorisation </a:t>
            </a:r>
            <a:r>
              <a:rPr lang="fr-FR" sz="1400" dirty="0"/>
              <a:t>de la qualité de service en zone </a:t>
            </a:r>
            <a:r>
              <a:rPr lang="fr-FR" sz="1400" dirty="0" smtClean="0"/>
              <a:t>dense</a:t>
            </a:r>
          </a:p>
          <a:p>
            <a:pPr fontAlgn="auto">
              <a:spcAft>
                <a:spcPts val="0"/>
              </a:spcAft>
              <a:buFontTx/>
              <a:buChar char="-"/>
              <a:defRPr/>
            </a:pPr>
            <a:r>
              <a:rPr lang="fr-FR" sz="1400" dirty="0" smtClean="0"/>
              <a:t>impacts </a:t>
            </a:r>
            <a:r>
              <a:rPr lang="fr-FR" sz="1400" dirty="0"/>
              <a:t>des transports et des réseaux sur le développement démographique et économique des </a:t>
            </a:r>
            <a:r>
              <a:rPr lang="fr-FR" sz="1400" dirty="0" smtClean="0"/>
              <a:t>territoires</a:t>
            </a:r>
          </a:p>
          <a:p>
            <a:pPr marL="0" indent="0" fontAlgn="auto">
              <a:spcAft>
                <a:spcPts val="0"/>
              </a:spcAft>
              <a:buNone/>
              <a:defRPr/>
            </a:pPr>
            <a:endParaRPr lang="fr-FR" sz="1400" dirty="0"/>
          </a:p>
          <a:p>
            <a:pPr marL="0" indent="0" fontAlgn="auto">
              <a:spcAft>
                <a:spcPts val="0"/>
              </a:spcAft>
              <a:buNone/>
              <a:defRPr/>
            </a:pPr>
            <a:r>
              <a:rPr lang="fr-FR" sz="1400" b="1" dirty="0" smtClean="0"/>
              <a:t>Innovation ouverte</a:t>
            </a:r>
          </a:p>
          <a:p>
            <a:pPr fontAlgn="auto">
              <a:spcAft>
                <a:spcPts val="0"/>
              </a:spcAft>
              <a:buFont typeface="Arial" panose="020B0604020202020204" pitchFamily="34" charset="0"/>
              <a:buChar char="•"/>
              <a:defRPr/>
            </a:pPr>
            <a:r>
              <a:rPr lang="fr-FR" sz="1400" dirty="0" smtClean="0"/>
              <a:t>Elle consiste à identifier les opportunités d’innovation avec des acteurs externes qui pourront ensuite devenir partenaires pour le développement et la mise en œuvre de ces innovations.</a:t>
            </a:r>
          </a:p>
          <a:p>
            <a:pPr fontAlgn="auto">
              <a:spcAft>
                <a:spcPts val="0"/>
              </a:spcAft>
              <a:buFont typeface="Arial" panose="020B0604020202020204" pitchFamily="34" charset="0"/>
              <a:buChar char="•"/>
              <a:defRPr/>
            </a:pPr>
            <a:r>
              <a:rPr lang="fr-FR" sz="1400" dirty="0" smtClean="0"/>
              <a:t>I&amp;R a enclenché une politique active de support à la mise en œuvre de partenariats, en coordination avec les branches          et les activités. Cela se traduit par la construction d’un certain nombre de collaborations clés, instruites et suivies dans des configurations diverses (grands  groupes industriels, PME, start-ups, instituts  de  recherche  technologique…).</a:t>
            </a:r>
          </a:p>
          <a:p>
            <a:pPr marL="0" indent="0" fontAlgn="auto">
              <a:spcAft>
                <a:spcPts val="0"/>
              </a:spcAft>
              <a:buNone/>
              <a:defRPr/>
            </a:pPr>
            <a:endParaRPr lang="fr-FR" sz="1400" dirty="0" smtClean="0"/>
          </a:p>
        </p:txBody>
      </p:sp>
      <p:sp>
        <p:nvSpPr>
          <p:cNvPr id="4" name="Titre 1"/>
          <p:cNvSpPr txBox="1">
            <a:spLocks/>
          </p:cNvSpPr>
          <p:nvPr/>
        </p:nvSpPr>
        <p:spPr bwMode="auto">
          <a:xfrm>
            <a:off x="687388" y="413792"/>
            <a:ext cx="9623425" cy="926976"/>
          </a:xfrm>
          <a:prstGeom prst="rect">
            <a:avLst/>
          </a:prstGeom>
          <a:solidFill>
            <a:srgbClr val="009A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fr-FR" sz="2400" b="1" cap="all" dirty="0" smtClean="0">
                <a:solidFill>
                  <a:schemeClr val="bg1"/>
                </a:solidFill>
                <a:ea typeface="+mn-ea"/>
                <a:cs typeface="Calibri" panose="020F0502020204030204" pitchFamily="34" charset="0"/>
              </a:rPr>
              <a:t>Outils </a:t>
            </a:r>
            <a:r>
              <a:rPr lang="fr-FR" sz="2400" b="1" cap="all" dirty="0">
                <a:solidFill>
                  <a:schemeClr val="bg1"/>
                </a:solidFill>
                <a:ea typeface="+mn-ea"/>
                <a:cs typeface="Calibri" panose="020F0502020204030204" pitchFamily="34" charset="0"/>
              </a:rPr>
              <a:t>et méthodes - </a:t>
            </a:r>
            <a:r>
              <a:rPr lang="fr-FR" sz="2400" b="1" cap="all" dirty="0" smtClean="0">
                <a:solidFill>
                  <a:schemeClr val="bg1"/>
                </a:solidFill>
                <a:ea typeface="+mn-ea"/>
                <a:cs typeface="Calibri" panose="020F0502020204030204" pitchFamily="34" charset="0"/>
              </a:rPr>
              <a:t>2 </a:t>
            </a:r>
            <a:r>
              <a:rPr lang="fr-FR" sz="2400" b="1" cap="all" dirty="0">
                <a:solidFill>
                  <a:schemeClr val="bg1"/>
                </a:solidFill>
                <a:ea typeface="+mn-ea"/>
                <a:cs typeface="Calibri" panose="020F0502020204030204" pitchFamily="34" charset="0"/>
              </a:rPr>
              <a:t/>
            </a:r>
            <a:br>
              <a:rPr lang="fr-FR" sz="2400" b="1" cap="all" dirty="0">
                <a:solidFill>
                  <a:schemeClr val="bg1"/>
                </a:solidFill>
                <a:ea typeface="+mn-ea"/>
                <a:cs typeface="Calibri" panose="020F0502020204030204" pitchFamily="34" charset="0"/>
              </a:rPr>
            </a:br>
            <a:endParaRPr lang="fr-FR" sz="2400" b="1" cap="all" dirty="0" smtClean="0">
              <a:solidFill>
                <a:schemeClr val="bg1"/>
              </a:solidFill>
              <a:ea typeface="+mn-ea"/>
              <a:cs typeface="Calibri" panose="020F0502020204030204" pitchFamily="34" charset="0"/>
            </a:endParaRPr>
          </a:p>
        </p:txBody>
      </p:sp>
    </p:spTree>
    <p:extLst>
      <p:ext uri="{BB962C8B-B14F-4D97-AF65-F5344CB8AC3E}">
        <p14:creationId xmlns:p14="http://schemas.microsoft.com/office/powerpoint/2010/main" val="2520784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bwMode="black">
          <a:xfrm>
            <a:off x="377825" y="1484313"/>
            <a:ext cx="9625013" cy="5184775"/>
          </a:xfrm>
        </p:spPr>
        <p:txBody>
          <a:bodyPr rtlCol="0">
            <a:normAutofit/>
          </a:bodyPr>
          <a:lstStyle/>
          <a:p>
            <a:pPr marL="0" indent="0" fontAlgn="auto">
              <a:spcAft>
                <a:spcPts val="0"/>
              </a:spcAft>
              <a:buNone/>
              <a:defRPr/>
            </a:pPr>
            <a:r>
              <a:rPr lang="fr-FR" sz="1400" b="1" dirty="0" smtClean="0"/>
              <a:t>Le </a:t>
            </a:r>
            <a:r>
              <a:rPr lang="fr-FR" sz="1400" b="1" dirty="0"/>
              <a:t>réseau des experts scientifiques et techniques (Synapses)</a:t>
            </a:r>
          </a:p>
          <a:p>
            <a:pPr fontAlgn="auto">
              <a:spcAft>
                <a:spcPts val="0"/>
              </a:spcAft>
              <a:buFont typeface="Arial" panose="020B0604020202020204" pitchFamily="34" charset="0"/>
              <a:buChar char="•"/>
              <a:defRPr/>
            </a:pPr>
            <a:r>
              <a:rPr lang="fr-FR" sz="1400" dirty="0"/>
              <a:t>Créé il y a 5 ans, Synapses </a:t>
            </a:r>
            <a:r>
              <a:rPr lang="fr-FR" sz="1400" dirty="0" smtClean="0"/>
              <a:t> compte </a:t>
            </a:r>
            <a:r>
              <a:rPr lang="fr-FR" sz="1400" dirty="0"/>
              <a:t>à ce jour 272 ingénieurs, chercheurs et techniciens.</a:t>
            </a:r>
          </a:p>
          <a:p>
            <a:pPr fontAlgn="auto">
              <a:spcAft>
                <a:spcPts val="0"/>
              </a:spcAft>
              <a:buFont typeface="Arial" panose="020B0604020202020204" pitchFamily="34" charset="0"/>
              <a:buChar char="•"/>
              <a:defRPr/>
            </a:pPr>
            <a:r>
              <a:rPr lang="fr-FR" sz="1400" dirty="0"/>
              <a:t>Il repose sur un engagement réciproque :</a:t>
            </a:r>
          </a:p>
          <a:p>
            <a:pPr marL="0" indent="0" fontAlgn="auto">
              <a:spcAft>
                <a:spcPts val="0"/>
              </a:spcAft>
              <a:buNone/>
              <a:defRPr/>
            </a:pPr>
            <a:r>
              <a:rPr lang="fr-FR" sz="1400" b="1" dirty="0"/>
              <a:t>Du côté des experts </a:t>
            </a:r>
            <a:r>
              <a:rPr lang="fr-FR" sz="1400" dirty="0"/>
              <a:t>:</a:t>
            </a:r>
          </a:p>
          <a:p>
            <a:pPr fontAlgn="auto">
              <a:spcAft>
                <a:spcPts val="0"/>
              </a:spcAft>
              <a:buFont typeface="Arial" panose="020B0604020202020204" pitchFamily="34" charset="0"/>
              <a:buChar char="•"/>
              <a:defRPr/>
            </a:pPr>
            <a:r>
              <a:rPr lang="fr-FR" sz="1400" dirty="0"/>
              <a:t>participer au développement et à la pérennité de compétences stratégiques pour le Groupe</a:t>
            </a:r>
          </a:p>
          <a:p>
            <a:pPr fontAlgn="auto">
              <a:spcAft>
                <a:spcPts val="0"/>
              </a:spcAft>
              <a:buFont typeface="Arial" panose="020B0604020202020204" pitchFamily="34" charset="0"/>
              <a:buChar char="•"/>
              <a:defRPr/>
            </a:pPr>
            <a:r>
              <a:rPr lang="fr-FR" sz="1400" dirty="0"/>
              <a:t>s’investir dans la construction et la réalisation du programme d’innovation et de recherche </a:t>
            </a:r>
            <a:r>
              <a:rPr lang="fr-FR" sz="1400" dirty="0" smtClean="0"/>
              <a:t>valoriser </a:t>
            </a:r>
            <a:r>
              <a:rPr lang="fr-FR" sz="1400" dirty="0"/>
              <a:t>la qualité de l’expert en lui donnant accès à des formations spécifiques, des conférences de haut niveau et à une université d’été</a:t>
            </a:r>
          </a:p>
          <a:p>
            <a:pPr fontAlgn="auto">
              <a:spcAft>
                <a:spcPts val="0"/>
              </a:spcAft>
              <a:buFont typeface="Arial" panose="020B0604020202020204" pitchFamily="34" charset="0"/>
              <a:buChar char="•"/>
              <a:defRPr/>
            </a:pPr>
            <a:r>
              <a:rPr lang="fr-FR" sz="1400" dirty="0"/>
              <a:t>reconnaître l</a:t>
            </a:r>
            <a:r>
              <a:rPr lang="fr-FR" sz="1400" dirty="0" smtClean="0"/>
              <a:t>a </a:t>
            </a:r>
            <a:r>
              <a:rPr lang="fr-FR" sz="1400" dirty="0"/>
              <a:t>valeur </a:t>
            </a:r>
            <a:r>
              <a:rPr lang="fr-FR" sz="1400" dirty="0" smtClean="0"/>
              <a:t>de l’expert avec une rémunération financière compte tenu des contributions accomplies</a:t>
            </a:r>
          </a:p>
          <a:p>
            <a:pPr fontAlgn="auto">
              <a:spcAft>
                <a:spcPts val="0"/>
              </a:spcAft>
              <a:buFont typeface="Arial" panose="020B0604020202020204" pitchFamily="34" charset="0"/>
              <a:buChar char="•"/>
              <a:defRPr/>
            </a:pPr>
            <a:r>
              <a:rPr lang="fr-FR" sz="1400" dirty="0" smtClean="0"/>
              <a:t>Les </a:t>
            </a:r>
            <a:r>
              <a:rPr lang="fr-FR" sz="1400" dirty="0"/>
              <a:t>experts sont sélectionnés par une commission composée de représentants scientifiques, techniques et RH de SNCF.</a:t>
            </a:r>
          </a:p>
          <a:p>
            <a:pPr marL="0" indent="0" fontAlgn="auto">
              <a:spcAft>
                <a:spcPts val="0"/>
              </a:spcAft>
              <a:buNone/>
              <a:defRPr/>
            </a:pPr>
            <a:r>
              <a:rPr lang="fr-FR" sz="1400" b="1" dirty="0" smtClean="0"/>
              <a:t>Du </a:t>
            </a:r>
            <a:r>
              <a:rPr lang="fr-FR" sz="1400" b="1" dirty="0"/>
              <a:t>côté de l'entreprise </a:t>
            </a:r>
            <a:r>
              <a:rPr lang="fr-FR" sz="1400" dirty="0"/>
              <a:t>:</a:t>
            </a:r>
          </a:p>
          <a:p>
            <a:pPr fontAlgn="auto">
              <a:spcAft>
                <a:spcPts val="0"/>
              </a:spcAft>
              <a:buFont typeface="Arial" panose="020B0604020202020204" pitchFamily="34" charset="0"/>
              <a:buChar char="•"/>
              <a:defRPr/>
            </a:pPr>
            <a:r>
              <a:rPr lang="fr-FR" sz="1400" dirty="0"/>
              <a:t>valoriser la qualité de l’expert en lui donnant accès à des formations spécifiques, des conférences de haut niveau et à une université d’été</a:t>
            </a:r>
          </a:p>
          <a:p>
            <a:pPr fontAlgn="auto">
              <a:spcAft>
                <a:spcPts val="0"/>
              </a:spcAft>
              <a:buFont typeface="Arial" panose="020B0604020202020204" pitchFamily="34" charset="0"/>
              <a:buChar char="•"/>
              <a:defRPr/>
            </a:pPr>
            <a:r>
              <a:rPr lang="fr-FR" sz="1400" dirty="0"/>
              <a:t>reconnaître sa valeur </a:t>
            </a:r>
            <a:r>
              <a:rPr lang="fr-FR" sz="1400" dirty="0" smtClean="0"/>
              <a:t>et ses contributions avec une rémunération financière </a:t>
            </a:r>
            <a:endParaRPr lang="fr-FR" sz="1400" dirty="0"/>
          </a:p>
          <a:p>
            <a:pPr fontAlgn="auto">
              <a:spcAft>
                <a:spcPts val="0"/>
              </a:spcAft>
              <a:buFont typeface="Arial" panose="020B0604020202020204" pitchFamily="34" charset="0"/>
              <a:buChar char="•"/>
              <a:defRPr/>
            </a:pPr>
            <a:r>
              <a:rPr lang="fr-FR" sz="1400" dirty="0"/>
              <a:t>Les experts sont sélectionnés par une commission composée de représentants scientifiques, techniques et RH de SNCF</a:t>
            </a:r>
            <a:r>
              <a:rPr lang="fr-FR" sz="1400" dirty="0" smtClean="0"/>
              <a:t>.</a:t>
            </a:r>
          </a:p>
          <a:p>
            <a:pPr marL="0" indent="0" fontAlgn="auto">
              <a:spcAft>
                <a:spcPts val="0"/>
              </a:spcAft>
              <a:buNone/>
              <a:defRPr/>
            </a:pPr>
            <a:endParaRPr lang="fr-FR" sz="1400" dirty="0"/>
          </a:p>
          <a:p>
            <a:pPr marL="0" indent="0" fontAlgn="auto">
              <a:spcAft>
                <a:spcPts val="0"/>
              </a:spcAft>
              <a:buNone/>
              <a:defRPr/>
            </a:pPr>
            <a:r>
              <a:rPr lang="fr-FR" sz="1400" b="1" dirty="0"/>
              <a:t>La plateforme collaborative Share-I</a:t>
            </a:r>
          </a:p>
          <a:p>
            <a:pPr fontAlgn="auto">
              <a:spcAft>
                <a:spcPts val="0"/>
              </a:spcAft>
              <a:buFont typeface="Arial" panose="020B0604020202020204" pitchFamily="34" charset="0"/>
              <a:buChar char="•"/>
              <a:defRPr/>
            </a:pPr>
            <a:r>
              <a:rPr lang="fr-FR" sz="1400" dirty="0"/>
              <a:t>Créé en 2010, ce réseau social compte près de 2 000 membres et 268 groupes, dont les </a:t>
            </a:r>
            <a:r>
              <a:rPr lang="fr-FR" sz="1400" dirty="0" err="1"/>
              <a:t>Labs</a:t>
            </a:r>
            <a:r>
              <a:rPr lang="fr-FR" sz="1400" dirty="0"/>
              <a:t> et mini-</a:t>
            </a:r>
            <a:r>
              <a:rPr lang="fr-FR" sz="1400" dirty="0" err="1"/>
              <a:t>labs</a:t>
            </a:r>
            <a:r>
              <a:rPr lang="fr-FR" sz="1400" dirty="0"/>
              <a:t>, présents sur le réseau pour prolonger les interactions entre participants et assurer le suivi des projets</a:t>
            </a:r>
          </a:p>
          <a:p>
            <a:pPr marL="0" indent="0" fontAlgn="auto">
              <a:spcAft>
                <a:spcPts val="0"/>
              </a:spcAft>
              <a:buNone/>
              <a:defRPr/>
            </a:pPr>
            <a:endParaRPr lang="fr-FR" sz="1400" b="1" dirty="0" smtClean="0"/>
          </a:p>
        </p:txBody>
      </p:sp>
      <p:sp>
        <p:nvSpPr>
          <p:cNvPr id="4" name="Titre 1"/>
          <p:cNvSpPr txBox="1">
            <a:spLocks noGrp="1"/>
          </p:cNvSpPr>
          <p:nvPr>
            <p:ph type="title"/>
          </p:nvPr>
        </p:nvSpPr>
        <p:spPr bwMode="auto">
          <a:xfrm>
            <a:off x="534988" y="346646"/>
            <a:ext cx="9623425" cy="922114"/>
          </a:xfrm>
          <a:prstGeom prst="rect">
            <a:avLst/>
          </a:prstGeom>
          <a:solidFill>
            <a:srgbClr val="009A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fr-FR" sz="2400" b="1" cap="all" dirty="0" smtClean="0">
                <a:solidFill>
                  <a:schemeClr val="bg1"/>
                </a:solidFill>
                <a:ea typeface="+mn-ea"/>
                <a:cs typeface="Calibri" panose="020F0502020204030204" pitchFamily="34" charset="0"/>
              </a:rPr>
              <a:t>Outils </a:t>
            </a:r>
            <a:r>
              <a:rPr lang="fr-FR" sz="2400" b="1" cap="all" dirty="0">
                <a:solidFill>
                  <a:schemeClr val="bg1"/>
                </a:solidFill>
                <a:ea typeface="+mn-ea"/>
                <a:cs typeface="Calibri" panose="020F0502020204030204" pitchFamily="34" charset="0"/>
              </a:rPr>
              <a:t>et méthodes - </a:t>
            </a:r>
            <a:r>
              <a:rPr lang="fr-FR" sz="2400" b="1" cap="all" dirty="0" smtClean="0">
                <a:solidFill>
                  <a:schemeClr val="bg1"/>
                </a:solidFill>
                <a:ea typeface="+mn-ea"/>
                <a:cs typeface="Calibri" panose="020F0502020204030204" pitchFamily="34" charset="0"/>
              </a:rPr>
              <a:t>3 </a:t>
            </a:r>
            <a:r>
              <a:rPr lang="fr-FR" sz="2400" b="1" cap="all" dirty="0">
                <a:solidFill>
                  <a:schemeClr val="bg1"/>
                </a:solidFill>
                <a:ea typeface="+mn-ea"/>
                <a:cs typeface="Calibri" panose="020F0502020204030204" pitchFamily="34" charset="0"/>
              </a:rPr>
              <a:t/>
            </a:r>
            <a:br>
              <a:rPr lang="fr-FR" sz="2400" b="1" cap="all" dirty="0">
                <a:solidFill>
                  <a:schemeClr val="bg1"/>
                </a:solidFill>
                <a:ea typeface="+mn-ea"/>
                <a:cs typeface="Calibri" panose="020F0502020204030204" pitchFamily="34" charset="0"/>
              </a:rPr>
            </a:br>
            <a:endParaRPr lang="fr-FR" sz="2400" b="1" cap="all" dirty="0" smtClean="0">
              <a:solidFill>
                <a:schemeClr val="bg1"/>
              </a:solidFill>
              <a:ea typeface="+mn-ea"/>
              <a:cs typeface="Calibri" panose="020F0502020204030204" pitchFamily="34" charset="0"/>
            </a:endParaRPr>
          </a:p>
        </p:txBody>
      </p:sp>
    </p:spTree>
    <p:extLst>
      <p:ext uri="{BB962C8B-B14F-4D97-AF65-F5344CB8AC3E}">
        <p14:creationId xmlns:p14="http://schemas.microsoft.com/office/powerpoint/2010/main" val="2747655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9AA6"/>
          </a:solidFill>
        </p:spPr>
        <p:txBody>
          <a:bodyPr rtlCol="0">
            <a:normAutofit/>
          </a:bodyPr>
          <a:lstStyle/>
          <a:p>
            <a:pPr algn="l">
              <a:defRPr/>
            </a:pPr>
            <a:r>
              <a:rPr lang="fr-FR" sz="2400" b="1" cap="all" dirty="0" smtClean="0">
                <a:solidFill>
                  <a:schemeClr val="bg1"/>
                </a:solidFill>
                <a:ea typeface="+mn-ea"/>
                <a:cs typeface="Calibri" panose="020F0502020204030204" pitchFamily="34" charset="0"/>
              </a:rPr>
              <a:t>I &amp; R en chiffres</a:t>
            </a:r>
            <a:br>
              <a:rPr lang="fr-FR" sz="2400" b="1" cap="all" dirty="0" smtClean="0">
                <a:solidFill>
                  <a:schemeClr val="bg1"/>
                </a:solidFill>
                <a:ea typeface="+mn-ea"/>
                <a:cs typeface="Calibri" panose="020F0502020204030204" pitchFamily="34" charset="0"/>
              </a:rPr>
            </a:br>
            <a:endParaRPr lang="fr-FR" sz="2400" b="1" cap="all" dirty="0" smtClean="0">
              <a:solidFill>
                <a:schemeClr val="bg1"/>
              </a:solidFill>
              <a:ea typeface="+mn-ea"/>
              <a:cs typeface="Calibri" panose="020F0502020204030204" pitchFamily="34" charset="0"/>
            </a:endParaRPr>
          </a:p>
        </p:txBody>
      </p:sp>
      <p:sp>
        <p:nvSpPr>
          <p:cNvPr id="3" name="Espace réservé du contenu 2"/>
          <p:cNvSpPr>
            <a:spLocks noGrp="1"/>
          </p:cNvSpPr>
          <p:nvPr>
            <p:ph idx="1"/>
          </p:nvPr>
        </p:nvSpPr>
        <p:spPr/>
        <p:txBody>
          <a:bodyPr rtlCol="0">
            <a:normAutofit fontScale="77500" lnSpcReduction="20000"/>
          </a:bodyPr>
          <a:lstStyle/>
          <a:p>
            <a:pPr fontAlgn="auto">
              <a:spcAft>
                <a:spcPts val="0"/>
              </a:spcAft>
              <a:buFont typeface="Arial" panose="020B0604020202020204" pitchFamily="34" charset="0"/>
              <a:buChar char="•"/>
              <a:defRPr/>
            </a:pPr>
            <a:r>
              <a:rPr lang="fr-FR" dirty="0" smtClean="0"/>
              <a:t>20 M€  d’effort de recherche et développement (R&amp;D) annuels, donnant droit au Crédit d´Impôt Recherche</a:t>
            </a:r>
          </a:p>
          <a:p>
            <a:pPr fontAlgn="auto">
              <a:spcAft>
                <a:spcPts val="0"/>
              </a:spcAft>
              <a:buFont typeface="Arial" panose="020B0604020202020204" pitchFamily="34" charset="0"/>
              <a:buChar char="•"/>
              <a:defRPr/>
            </a:pPr>
            <a:r>
              <a:rPr lang="fr-FR" dirty="0" smtClean="0"/>
              <a:t>40 chefs de projets Innovation &amp; Recherche et un réseau innovant de 1000 personnes à travers 7 clusters de compétences</a:t>
            </a:r>
          </a:p>
          <a:p>
            <a:pPr fontAlgn="auto">
              <a:spcAft>
                <a:spcPts val="0"/>
              </a:spcAft>
              <a:buFont typeface="Arial" panose="020B0604020202020204" pitchFamily="34" charset="0"/>
              <a:buChar char="•"/>
              <a:defRPr/>
            </a:pPr>
            <a:r>
              <a:rPr lang="fr-FR" dirty="0" smtClean="0"/>
              <a:t>1 </a:t>
            </a:r>
            <a:r>
              <a:rPr lang="fr-FR" dirty="0" err="1" smtClean="0"/>
              <a:t>Lab</a:t>
            </a:r>
            <a:r>
              <a:rPr lang="fr-FR" dirty="0" smtClean="0"/>
              <a:t> et 6 mini-</a:t>
            </a:r>
            <a:r>
              <a:rPr lang="fr-FR" dirty="0" err="1" smtClean="0"/>
              <a:t>Labs</a:t>
            </a:r>
            <a:r>
              <a:rPr lang="fr-FR" dirty="0" smtClean="0"/>
              <a:t> en cours : démarches collectives pour définir les innovations de demain avec les méthodes de conception innovante de l’Ecole des Mines Paris Tech</a:t>
            </a:r>
          </a:p>
          <a:p>
            <a:pPr fontAlgn="auto">
              <a:spcAft>
                <a:spcPts val="0"/>
              </a:spcAft>
              <a:buFont typeface="Arial" panose="020B0604020202020204" pitchFamily="34" charset="0"/>
              <a:buChar char="•"/>
              <a:defRPr/>
            </a:pPr>
            <a:r>
              <a:rPr lang="fr-FR" dirty="0" smtClean="0"/>
              <a:t>31 brevets déposés par SNCF en 2014 (45e position nationale)</a:t>
            </a:r>
          </a:p>
          <a:p>
            <a:pPr fontAlgn="auto">
              <a:spcAft>
                <a:spcPts val="0"/>
              </a:spcAft>
              <a:buFont typeface="Arial" panose="020B0604020202020204" pitchFamily="34" charset="0"/>
              <a:buChar char="•"/>
              <a:defRPr/>
            </a:pPr>
            <a:r>
              <a:rPr lang="fr-FR" dirty="0" smtClean="0"/>
              <a:t>272 experts techniques et scientifiques SNCF membres du réseau Synapses (y compris filiales Kéolis, </a:t>
            </a:r>
            <a:r>
              <a:rPr lang="fr-FR" dirty="0" err="1" smtClean="0"/>
              <a:t>Arep</a:t>
            </a:r>
            <a:r>
              <a:rPr lang="fr-FR" dirty="0" smtClean="0"/>
              <a:t> et </a:t>
            </a:r>
            <a:r>
              <a:rPr lang="fr-FR" dirty="0" err="1" smtClean="0"/>
              <a:t>Systra</a:t>
            </a:r>
            <a:r>
              <a:rPr lang="fr-FR" dirty="0" smtClean="0"/>
              <a:t>)</a:t>
            </a:r>
          </a:p>
          <a:p>
            <a:pPr fontAlgn="auto">
              <a:spcAft>
                <a:spcPts val="0"/>
              </a:spcAft>
              <a:buFont typeface="Arial" panose="020B0604020202020204" pitchFamily="34" charset="0"/>
              <a:buChar char="•"/>
              <a:defRPr/>
            </a:pPr>
            <a:r>
              <a:rPr lang="fr-FR" dirty="0" smtClean="0"/>
              <a:t>62 thèses en cours sur le périmètre Groupe SNCF</a:t>
            </a:r>
          </a:p>
          <a:p>
            <a:pPr fontAlgn="auto">
              <a:spcAft>
                <a:spcPts val="0"/>
              </a:spcAft>
              <a:buFont typeface="Arial" panose="020B0604020202020204" pitchFamily="34" charset="0"/>
              <a:buChar char="•"/>
              <a:defRPr/>
            </a:pPr>
            <a:r>
              <a:rPr lang="fr-FR" dirty="0" smtClean="0"/>
              <a:t>13 chaires académiques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a:xfrm>
            <a:off x="162125" y="1600200"/>
            <a:ext cx="10369152" cy="4853136"/>
          </a:xfrm>
        </p:spPr>
        <p:txBody>
          <a:bodyPr/>
          <a:lstStyle/>
          <a:p>
            <a:r>
              <a:rPr lang="fr-FR" dirty="0" smtClean="0"/>
              <a:t>Groupe MAINTENANCE</a:t>
            </a:r>
          </a:p>
          <a:p>
            <a:r>
              <a:rPr lang="fr-FR" dirty="0" smtClean="0"/>
              <a:t>Groupe OPTIMISATION DES RESSOURCES ET EXPLOITATION</a:t>
            </a:r>
          </a:p>
          <a:p>
            <a:r>
              <a:rPr lang="fr-FR" dirty="0" smtClean="0"/>
              <a:t>Groupe ÉNERGIE</a:t>
            </a:r>
          </a:p>
          <a:p>
            <a:r>
              <a:rPr lang="fr-FR" dirty="0" smtClean="0"/>
              <a:t>Groupe SERVICES ET EXPÉRIENCE VOYAGEUR</a:t>
            </a:r>
          </a:p>
          <a:p>
            <a:r>
              <a:rPr lang="fr-FR" dirty="0" smtClean="0"/>
              <a:t>Groupe DATA, MOBILITÉ ET TERRITOIRE</a:t>
            </a:r>
          </a:p>
          <a:p>
            <a:r>
              <a:rPr lang="fr-FR" dirty="0" smtClean="0"/>
              <a:t>Groupe SÉCURITÉ SYSTÈME</a:t>
            </a:r>
          </a:p>
          <a:p>
            <a:r>
              <a:rPr lang="fr-FR" dirty="0" smtClean="0"/>
              <a:t>Groupe DÉVELOPPEMENT </a:t>
            </a:r>
            <a:r>
              <a:rPr lang="fr-FR" dirty="0" smtClean="0"/>
              <a:t>DURABLE</a:t>
            </a:r>
          </a:p>
          <a:p>
            <a:pPr marL="0" indent="0">
              <a:buNone/>
            </a:pPr>
            <a:r>
              <a:rPr lang="fr-FR" dirty="0"/>
              <a:t> </a:t>
            </a:r>
            <a:r>
              <a:rPr lang="fr-FR" altLang="en-US" dirty="0">
                <a:hlinkClick r:id="rId2" action="ppaction://hlinkfile"/>
              </a:rPr>
              <a:t>film_général.mp4</a:t>
            </a:r>
            <a:endParaRPr lang="fr-FR" altLang="en-US" dirty="0"/>
          </a:p>
          <a:p>
            <a:pPr marL="0" indent="0">
              <a:buNone/>
            </a:pPr>
            <a:endParaRPr lang="en-GB" dirty="0"/>
          </a:p>
        </p:txBody>
      </p:sp>
      <p:sp>
        <p:nvSpPr>
          <p:cNvPr id="4" name="Titre 1"/>
          <p:cNvSpPr txBox="1">
            <a:spLocks/>
          </p:cNvSpPr>
          <p:nvPr/>
        </p:nvSpPr>
        <p:spPr bwMode="auto">
          <a:xfrm>
            <a:off x="522164" y="260648"/>
            <a:ext cx="9623425" cy="1143000"/>
          </a:xfrm>
          <a:prstGeom prst="rect">
            <a:avLst/>
          </a:prstGeom>
          <a:solidFill>
            <a:srgbClr val="009A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fr-FR" sz="2400" b="1" cap="all" dirty="0">
                <a:solidFill>
                  <a:schemeClr val="bg1"/>
                </a:solidFill>
                <a:ea typeface="+mn-ea"/>
                <a:cs typeface="Calibri" panose="020F0502020204030204" pitchFamily="34" charset="0"/>
              </a:rPr>
              <a:t>GROUPES </a:t>
            </a:r>
            <a:r>
              <a:rPr lang="fr-FR" sz="2400" b="1" cap="all" dirty="0" smtClean="0">
                <a:solidFill>
                  <a:schemeClr val="bg1"/>
                </a:solidFill>
                <a:ea typeface="+mn-ea"/>
                <a:cs typeface="Calibri" panose="020F0502020204030204" pitchFamily="34" charset="0"/>
              </a:rPr>
              <a:t>DE RECHERCHE CONSTITUÉS</a:t>
            </a:r>
          </a:p>
        </p:txBody>
      </p:sp>
    </p:spTree>
    <p:extLst>
      <p:ext uri="{BB962C8B-B14F-4D97-AF65-F5344CB8AC3E}">
        <p14:creationId xmlns:p14="http://schemas.microsoft.com/office/powerpoint/2010/main" val="1897194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61963" y="1268760"/>
            <a:ext cx="993775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altLang="en-US" dirty="0"/>
              <a:t>Économie, disponibilité, régularité et sécurité. </a:t>
            </a:r>
            <a:endParaRPr lang="fr-FR" altLang="en-US" dirty="0" smtClean="0"/>
          </a:p>
          <a:p>
            <a:r>
              <a:rPr lang="fr-FR" altLang="en-US" dirty="0" smtClean="0"/>
              <a:t>Au </a:t>
            </a:r>
            <a:r>
              <a:rPr lang="fr-FR" altLang="en-US" dirty="0"/>
              <a:t>sein du </a:t>
            </a:r>
            <a:r>
              <a:rPr lang="fr-FR" altLang="en-US" b="1" dirty="0" smtClean="0"/>
              <a:t>groupe Maintenance</a:t>
            </a:r>
            <a:r>
              <a:rPr lang="fr-FR" altLang="en-US" dirty="0"/>
              <a:t>, SNCF poursuit un objectif stratégique : stimuler l’innovation pour améliorer ses performances opérationnelles. </a:t>
            </a:r>
            <a:endParaRPr lang="fr-FR" altLang="en-US" dirty="0" smtClean="0"/>
          </a:p>
          <a:p>
            <a:r>
              <a:rPr lang="fr-FR" altLang="en-US" dirty="0" smtClean="0"/>
              <a:t>250 </a:t>
            </a:r>
            <a:r>
              <a:rPr lang="fr-FR" altLang="en-US" dirty="0"/>
              <a:t>experts sont mobilisés sur plus de 200 projets, qui concernent, en particulier, la maintenance prédictive de nouvelle génération de l’infrastructure et du matériel roulant. </a:t>
            </a:r>
            <a:endParaRPr lang="fr-FR" altLang="en-US" dirty="0" smtClean="0"/>
          </a:p>
          <a:p>
            <a:endParaRPr lang="fr-FR" altLang="en-US" dirty="0"/>
          </a:p>
          <a:p>
            <a:r>
              <a:rPr lang="fr-FR" altLang="en-US" dirty="0" smtClean="0"/>
              <a:t>La </a:t>
            </a:r>
            <a:r>
              <a:rPr lang="fr-FR" altLang="en-US" b="1" dirty="0"/>
              <a:t>Surveillance par Trains Commerciaux </a:t>
            </a:r>
            <a:r>
              <a:rPr lang="fr-FR" altLang="en-US" dirty="0"/>
              <a:t>(STC) constitue à cet égard un projet emblématique. Cette technologie donnera la possibilité de suivre l’évolution de l’état des voies ferrées à l’aide de capteurs placés directement sur les rames commerciales. </a:t>
            </a:r>
            <a:endParaRPr lang="fr-FR" altLang="en-US" dirty="0" smtClean="0"/>
          </a:p>
          <a:p>
            <a:endParaRPr lang="fr-FR" altLang="en-US" dirty="0" smtClean="0"/>
          </a:p>
          <a:p>
            <a:r>
              <a:rPr lang="fr-FR" altLang="en-US" dirty="0" smtClean="0"/>
              <a:t>Un </a:t>
            </a:r>
            <a:r>
              <a:rPr lang="fr-FR" altLang="en-US" dirty="0"/>
              <a:t>groupe travaille également sur le projet </a:t>
            </a:r>
            <a:r>
              <a:rPr lang="fr-FR" altLang="en-US" b="1" dirty="0"/>
              <a:t>RUFEX</a:t>
            </a:r>
            <a:r>
              <a:rPr lang="fr-FR" altLang="en-US" dirty="0"/>
              <a:t>, une nouvelle méthode à l’aide de laquelle, il sera possible de renforcer les fondations des plateformes ferroviaires en travaillant directement sur l’existant, sans avoir à enlever la voie. Et donc sans impact sur l’exploitation de la ligne. </a:t>
            </a:r>
            <a:endParaRPr lang="fr-FR" altLang="en-US" dirty="0" smtClean="0"/>
          </a:p>
          <a:p>
            <a:endParaRPr lang="fr-FR" altLang="en-US" dirty="0" smtClean="0"/>
          </a:p>
          <a:p>
            <a:r>
              <a:rPr lang="fr-FR" altLang="en-US" dirty="0" smtClean="0"/>
              <a:t>Enfin</a:t>
            </a:r>
            <a:r>
              <a:rPr lang="fr-FR" altLang="en-US" dirty="0"/>
              <a:t>, un système d’aide au </a:t>
            </a:r>
            <a:r>
              <a:rPr lang="fr-FR" altLang="en-US" b="1" dirty="0"/>
              <a:t>diagnostic des organes de roulement </a:t>
            </a:r>
            <a:r>
              <a:rPr lang="fr-FR" altLang="en-US" dirty="0"/>
              <a:t>est actuellement en déploiement, qui doit permettre aux établissements de maintenance du matériel roulant d’anticiper la dégradation des boites d’essieux par mesure acoustique.</a:t>
            </a:r>
            <a:br>
              <a:rPr lang="fr-FR" altLang="en-US" dirty="0"/>
            </a:br>
            <a:endParaRPr lang="fr-FR" altLang="en-US" dirty="0"/>
          </a:p>
        </p:txBody>
      </p:sp>
      <p:sp>
        <p:nvSpPr>
          <p:cNvPr id="5" name="Rectangle 4"/>
          <p:cNvSpPr/>
          <p:nvPr/>
        </p:nvSpPr>
        <p:spPr>
          <a:xfrm>
            <a:off x="666750" y="427038"/>
            <a:ext cx="9504363" cy="697706"/>
          </a:xfrm>
          <a:prstGeom prst="rect">
            <a:avLst/>
          </a:prstGeom>
          <a:solidFill>
            <a:srgbClr val="009AA6"/>
          </a:solidFill>
          <a:ln>
            <a:noFill/>
          </a:ln>
        </p:spPr>
        <p:txBody>
          <a:bodyPr anchor="ctr"/>
          <a:lstStyle/>
          <a:p>
            <a:pPr>
              <a:defRPr/>
            </a:pPr>
            <a:endParaRPr lang="fr-FR" sz="2400" b="1" cap="all" dirty="0" smtClean="0">
              <a:solidFill>
                <a:schemeClr val="bg1"/>
              </a:solidFill>
              <a:cs typeface="Calibri" panose="020F0502020204030204" pitchFamily="34" charset="0"/>
            </a:endParaRPr>
          </a:p>
          <a:p>
            <a:pPr>
              <a:defRPr/>
            </a:pPr>
            <a:r>
              <a:rPr lang="fr-FR" sz="2400" b="1" cap="all" dirty="0" smtClean="0">
                <a:solidFill>
                  <a:schemeClr val="bg1"/>
                </a:solidFill>
                <a:cs typeface="Calibri" panose="020F0502020204030204" pitchFamily="34" charset="0"/>
              </a:rPr>
              <a:t>MAINTENANCE</a:t>
            </a:r>
          </a:p>
          <a:p>
            <a:pPr>
              <a:defRPr/>
            </a:pPr>
            <a:endParaRPr lang="fr-FR" sz="2400" b="1" cap="all" dirty="0">
              <a:solidFill>
                <a:schemeClr val="bg1"/>
              </a:solidFill>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9AA6"/>
          </a:solidFill>
        </p:spPr>
        <p:txBody>
          <a:bodyPr rtlCol="0">
            <a:normAutofit/>
          </a:bodyPr>
          <a:lstStyle/>
          <a:p>
            <a:pPr algn="l">
              <a:defRPr/>
            </a:pPr>
            <a:r>
              <a:rPr lang="fr-FR" sz="2400" b="1" cap="all" dirty="0" smtClean="0">
                <a:solidFill>
                  <a:schemeClr val="bg1"/>
                </a:solidFill>
                <a:ea typeface="+mn-ea"/>
                <a:cs typeface="Calibri" panose="020F0502020204030204" pitchFamily="34" charset="0"/>
              </a:rPr>
              <a:t>OPTIMISATION DES RESSOURCES ET EXPLOITATION</a:t>
            </a:r>
          </a:p>
        </p:txBody>
      </p:sp>
      <p:sp>
        <p:nvSpPr>
          <p:cNvPr id="6147" name="Rectangle 3"/>
          <p:cNvSpPr>
            <a:spLocks noChangeArrowheads="1"/>
          </p:cNvSpPr>
          <p:nvPr/>
        </p:nvSpPr>
        <p:spPr bwMode="auto">
          <a:xfrm>
            <a:off x="652463" y="1700808"/>
            <a:ext cx="9263062"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altLang="en-US" dirty="0"/>
              <a:t>Sur quels leviers agir pour </a:t>
            </a:r>
            <a:r>
              <a:rPr lang="fr-FR" altLang="en-US" b="1" dirty="0"/>
              <a:t>optimiser l’utilisation des ressources mobilisées dans l’exploitation </a:t>
            </a:r>
            <a:r>
              <a:rPr lang="fr-FR" altLang="en-US" dirty="0"/>
              <a:t>ferroviaire et la production de mobilité? </a:t>
            </a:r>
            <a:r>
              <a:rPr lang="fr-FR" altLang="en-US" dirty="0" smtClean="0"/>
              <a:t> Alors </a:t>
            </a:r>
            <a:r>
              <a:rPr lang="fr-FR" altLang="en-US" dirty="0"/>
              <a:t>que le volume de voyageurs augmentera de 35 % lors des dix prochaines années, un </a:t>
            </a:r>
            <a:r>
              <a:rPr lang="fr-FR" altLang="en-US" dirty="0" smtClean="0"/>
              <a:t>groupe est dédié </a:t>
            </a:r>
            <a:r>
              <a:rPr lang="fr-FR" altLang="en-US" dirty="0"/>
              <a:t>à cette problématique centrale pour SNCF. </a:t>
            </a:r>
            <a:endParaRPr lang="fr-FR" altLang="en-US" dirty="0" smtClean="0"/>
          </a:p>
          <a:p>
            <a:endParaRPr lang="fr-FR" altLang="en-US" dirty="0"/>
          </a:p>
          <a:p>
            <a:r>
              <a:rPr lang="fr-FR" altLang="en-US" dirty="0" smtClean="0"/>
              <a:t>Exploitation</a:t>
            </a:r>
            <a:r>
              <a:rPr lang="fr-FR" altLang="en-US" dirty="0"/>
              <a:t>, modélisation, statistiques… </a:t>
            </a:r>
            <a:r>
              <a:rPr lang="fr-FR" altLang="en-US" dirty="0" smtClean="0"/>
              <a:t>le groupe </a:t>
            </a:r>
            <a:r>
              <a:rPr lang="fr-FR" altLang="en-US" dirty="0"/>
              <a:t>mise sur la complémentarité des expertises et sur une approche système pour améliorer l’efficience des plans de transport, affiner le suivi de la production et gagner en agilité dans la prise de décision opérationnelle. </a:t>
            </a:r>
            <a:endParaRPr lang="fr-FR" altLang="en-US" dirty="0" smtClean="0"/>
          </a:p>
          <a:p>
            <a:endParaRPr lang="fr-FR" altLang="en-US" dirty="0" smtClean="0"/>
          </a:p>
          <a:p>
            <a:r>
              <a:rPr lang="fr-FR" altLang="en-US" dirty="0" smtClean="0"/>
              <a:t>15 </a:t>
            </a:r>
            <a:r>
              <a:rPr lang="fr-FR" altLang="en-US" dirty="0"/>
              <a:t>projets ont déjà été lancés, dont la conception d’un simulateur macroscopique de plans de transport, que teste actuellement SNCF Mobilités et la Direction Circulation Ferroviaire. </a:t>
            </a:r>
            <a:endParaRPr lang="fr-FR" altLang="en-US" dirty="0" smtClean="0"/>
          </a:p>
          <a:p>
            <a:endParaRPr lang="fr-FR" altLang="en-US" dirty="0" smtClean="0"/>
          </a:p>
          <a:p>
            <a:r>
              <a:rPr lang="fr-FR" altLang="en-US" dirty="0" smtClean="0"/>
              <a:t>Afin </a:t>
            </a:r>
            <a:r>
              <a:rPr lang="fr-FR" altLang="en-US" dirty="0"/>
              <a:t>d’optimiser la robustesse des roulements d’engins, de nouveaux indicateurs sont aussi en cours de définition. L’objectif est également d’aider les équipes de la circulation en Île-de-France à gérer efficacement les convergences ferroviaires en zone dense, en modélisant la ponctualité des voyageurs selon l’ordre de passage des trains.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4988" y="274638"/>
            <a:ext cx="9623425" cy="850900"/>
          </a:xfrm>
          <a:solidFill>
            <a:srgbClr val="009AA6"/>
          </a:solidFill>
        </p:spPr>
        <p:txBody>
          <a:bodyPr rtlCol="0">
            <a:normAutofit fontScale="90000"/>
          </a:bodyPr>
          <a:lstStyle/>
          <a:p>
            <a:pPr algn="l">
              <a:defRPr/>
            </a:pPr>
            <a:r>
              <a:rPr lang="fr-FR" sz="2400" b="1" cap="all" dirty="0" smtClean="0">
                <a:solidFill>
                  <a:schemeClr val="bg1"/>
                </a:solidFill>
                <a:ea typeface="+mn-ea"/>
                <a:cs typeface="Calibri" panose="020F0502020204030204" pitchFamily="34" charset="0"/>
              </a:rPr>
              <a:t/>
            </a:r>
            <a:br>
              <a:rPr lang="fr-FR" sz="2400" b="1" cap="all" dirty="0" smtClean="0">
                <a:solidFill>
                  <a:schemeClr val="bg1"/>
                </a:solidFill>
                <a:ea typeface="+mn-ea"/>
                <a:cs typeface="Calibri" panose="020F0502020204030204" pitchFamily="34" charset="0"/>
              </a:rPr>
            </a:br>
            <a:r>
              <a:rPr lang="fr-FR" sz="2400" b="1" cap="all" dirty="0" smtClean="0">
                <a:solidFill>
                  <a:schemeClr val="bg1"/>
                </a:solidFill>
                <a:ea typeface="+mn-ea"/>
                <a:cs typeface="Calibri" panose="020F0502020204030204" pitchFamily="34" charset="0"/>
              </a:rPr>
              <a:t>ÉNERGIE</a:t>
            </a:r>
            <a:br>
              <a:rPr lang="fr-FR" sz="2400" b="1" cap="all" dirty="0" smtClean="0">
                <a:solidFill>
                  <a:schemeClr val="bg1"/>
                </a:solidFill>
                <a:ea typeface="+mn-ea"/>
                <a:cs typeface="Calibri" panose="020F0502020204030204" pitchFamily="34" charset="0"/>
              </a:rPr>
            </a:br>
            <a:endParaRPr lang="fr-FR" sz="2400" b="1" cap="all" dirty="0" smtClean="0">
              <a:solidFill>
                <a:schemeClr val="bg1"/>
              </a:solidFill>
              <a:ea typeface="+mn-ea"/>
              <a:cs typeface="Calibri" panose="020F0502020204030204" pitchFamily="34" charset="0"/>
            </a:endParaRPr>
          </a:p>
        </p:txBody>
      </p:sp>
      <p:sp>
        <p:nvSpPr>
          <p:cNvPr id="3" name="Espace réservé du contenu 2"/>
          <p:cNvSpPr>
            <a:spLocks noGrp="1"/>
          </p:cNvSpPr>
          <p:nvPr>
            <p:ph idx="1"/>
          </p:nvPr>
        </p:nvSpPr>
        <p:spPr>
          <a:xfrm>
            <a:off x="546100" y="1484785"/>
            <a:ext cx="9625013" cy="4885854"/>
          </a:xfrm>
        </p:spPr>
        <p:txBody>
          <a:bodyPr rtlCol="0">
            <a:normAutofit fontScale="62500" lnSpcReduction="20000"/>
          </a:bodyPr>
          <a:lstStyle/>
          <a:p>
            <a:pPr marL="0" indent="0" fontAlgn="auto">
              <a:spcAft>
                <a:spcPts val="0"/>
              </a:spcAft>
              <a:buFont typeface="Arial" panose="020B0604020202020204" pitchFamily="34" charset="0"/>
              <a:buNone/>
              <a:defRPr/>
            </a:pPr>
            <a:r>
              <a:rPr lang="fr-FR" dirty="0" smtClean="0"/>
              <a:t>D’ici à 2022, SNCF s’est engagée à réduire de 20 % ses consommations d’énergie et à devenir la référence mondiale du transport durable. </a:t>
            </a:r>
          </a:p>
          <a:p>
            <a:pPr marL="0" indent="0" fontAlgn="auto">
              <a:spcAft>
                <a:spcPts val="0"/>
              </a:spcAft>
              <a:buFont typeface="Arial" panose="020B0604020202020204" pitchFamily="34" charset="0"/>
              <a:buNone/>
              <a:defRPr/>
            </a:pPr>
            <a:r>
              <a:rPr lang="fr-FR" dirty="0" smtClean="0"/>
              <a:t>Dans le cadre du Groupe Énergie, une trentaine de projets mobilisent 90 experts sur des sujets que sont la performance énergétique du matériel roulant, de nouvelles infrastructures énergétiques avec les ‘</a:t>
            </a:r>
            <a:r>
              <a:rPr lang="fr-FR" dirty="0" err="1" smtClean="0"/>
              <a:t>smartgrids</a:t>
            </a:r>
            <a:r>
              <a:rPr lang="fr-FR" dirty="0" smtClean="0"/>
              <a:t>’ et la récupération de l’énergie du freinage. Un démonstrateur de système de récupération de l’énergie du freinage est notamment à l’étude sur Transilien et le RER C. </a:t>
            </a:r>
          </a:p>
          <a:p>
            <a:pPr marL="0" indent="0" fontAlgn="auto">
              <a:spcAft>
                <a:spcPts val="0"/>
              </a:spcAft>
              <a:buFont typeface="Arial" panose="020B0604020202020204" pitchFamily="34" charset="0"/>
              <a:buNone/>
              <a:defRPr/>
            </a:pPr>
            <a:endParaRPr lang="fr-FR" dirty="0" smtClean="0"/>
          </a:p>
          <a:p>
            <a:pPr marL="0" indent="0" fontAlgn="auto">
              <a:spcAft>
                <a:spcPts val="0"/>
              </a:spcAft>
              <a:buFont typeface="Arial" panose="020B0604020202020204" pitchFamily="34" charset="0"/>
              <a:buNone/>
              <a:defRPr/>
            </a:pPr>
            <a:r>
              <a:rPr lang="fr-FR" dirty="0" smtClean="0"/>
              <a:t>Le gisement le plus important se situe au niveau de l’énergie de traction avec la mise en place d’un système d’aide à la conduite économique. Les premiers essais ont montré une baisse moyenne de 7 % sur la flotte OUIGO. Ce système sera généralisé en 2016 sur la flotte TGV. </a:t>
            </a:r>
          </a:p>
          <a:p>
            <a:pPr marL="0" indent="0" fontAlgn="auto">
              <a:spcAft>
                <a:spcPts val="0"/>
              </a:spcAft>
              <a:buFont typeface="Arial" panose="020B0604020202020204" pitchFamily="34" charset="0"/>
              <a:buNone/>
              <a:defRPr/>
            </a:pPr>
            <a:r>
              <a:rPr lang="fr-FR" dirty="0" smtClean="0"/>
              <a:t>Un diagnostic est également mené afin de cerner avec précision les consommations par usage dans les bâtiments et ainsi de mettre en </a:t>
            </a:r>
            <a:r>
              <a:rPr lang="fr-FR" dirty="0" err="1" smtClean="0"/>
              <a:t>oeuvre</a:t>
            </a:r>
            <a:r>
              <a:rPr lang="fr-FR" dirty="0" smtClean="0"/>
              <a:t> des plans d’efficacité énergétique adaptés. </a:t>
            </a:r>
          </a:p>
          <a:p>
            <a:pPr marL="0" indent="0" fontAlgn="auto">
              <a:spcAft>
                <a:spcPts val="0"/>
              </a:spcAft>
              <a:buFont typeface="Arial" panose="020B0604020202020204" pitchFamily="34" charset="0"/>
              <a:buNone/>
              <a:defRPr/>
            </a:pPr>
            <a:r>
              <a:rPr lang="fr-FR" dirty="0" smtClean="0"/>
              <a:t>Enfin un </a:t>
            </a:r>
            <a:r>
              <a:rPr lang="fr-FR" dirty="0" err="1" smtClean="0"/>
              <a:t>MiniLab</a:t>
            </a:r>
            <a:r>
              <a:rPr lang="fr-FR" dirty="0" smtClean="0"/>
              <a:t> sur la définition d’engins hybrides pour TER a eu lieu au premier semestre 2015.</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1642</TotalTime>
  <Words>1881</Words>
  <Application>Microsoft Office PowerPoint</Application>
  <PresentationFormat>Personnalisé</PresentationFormat>
  <Paragraphs>166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Présentation PowerPoint</vt:lpstr>
      <vt:lpstr>Présentation PowerPoint</vt:lpstr>
      <vt:lpstr>Présentation PowerPoint</vt:lpstr>
      <vt:lpstr>Outils et méthodes - 3  </vt:lpstr>
      <vt:lpstr>I &amp; R en chiffres </vt:lpstr>
      <vt:lpstr>Présentation PowerPoint</vt:lpstr>
      <vt:lpstr>Présentation PowerPoint</vt:lpstr>
      <vt:lpstr>OPTIMISATION DES RESSOURCES ET EXPLOITATION</vt:lpstr>
      <vt:lpstr> ÉNERGIE </vt:lpstr>
      <vt:lpstr> SERVICES ET EXPÉRIENCE VOYAGEUR </vt:lpstr>
      <vt:lpstr>DATA, MOBILITÉ ET TERRITOIRE </vt:lpstr>
      <vt:lpstr>SÉCURITÉ SYSTÈME </vt:lpstr>
      <vt:lpstr>DÉVELOPPEMENT DURABLE</vt:lpstr>
      <vt:lpstr>Les thèmes DE COOPERATION ENTRE RZD ET SNCF</vt:lpstr>
      <vt:lpstr>Quelques exemples DE COOPERATION RAPIDES POSSIBLES</vt:lpstr>
      <vt:lpstr>Relations avec les universités</vt:lpstr>
      <vt:lpstr>Les principales universités partenaires dans la recherche</vt:lpstr>
    </vt:vector>
  </TitlesOfParts>
  <Company>SNCF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5616753S</dc:creator>
  <cp:lastModifiedBy>6215790U</cp:lastModifiedBy>
  <cp:revision>33</cp:revision>
  <dcterms:created xsi:type="dcterms:W3CDTF">2016-05-27T13:59:09Z</dcterms:created>
  <dcterms:modified xsi:type="dcterms:W3CDTF">2016-05-30T06:21:37Z</dcterms:modified>
</cp:coreProperties>
</file>